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10287000" cx="18288000"/>
  <p:notesSz cx="6858000" cy="9144000"/>
  <p:embeddedFontLst>
    <p:embeddedFont>
      <p:font typeface="Roboto Mono SemiBold"/>
      <p:regular r:id="rId43"/>
      <p:bold r:id="rId44"/>
      <p:italic r:id="rId45"/>
      <p:boldItalic r:id="rId46"/>
    </p:embeddedFont>
    <p:embeddedFont>
      <p:font typeface="Roboto Mono Medium"/>
      <p:regular r:id="rId47"/>
      <p:bold r:id="rId48"/>
      <p:italic r:id="rId49"/>
      <p:boldItalic r:id="rId50"/>
    </p:embeddedFont>
    <p:embeddedFont>
      <p:font typeface="Montserrat"/>
      <p:regular r:id="rId51"/>
      <p:bold r:id="rId52"/>
      <p:italic r:id="rId53"/>
      <p:boldItalic r:id="rId54"/>
    </p:embeddedFont>
    <p:embeddedFont>
      <p:font typeface="Roboto Mon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MonoSemiBold-bold.fntdata"/><Relationship Id="rId43" Type="http://schemas.openxmlformats.org/officeDocument/2006/relationships/font" Target="fonts/RobotoMonoSemiBold-regular.fntdata"/><Relationship Id="rId46" Type="http://schemas.openxmlformats.org/officeDocument/2006/relationships/font" Target="fonts/RobotoMonoSemiBold-boldItalic.fntdata"/><Relationship Id="rId45" Type="http://schemas.openxmlformats.org/officeDocument/2006/relationships/font" Target="fonts/RobotoMono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Medium-bold.fntdata"/><Relationship Id="rId47" Type="http://schemas.openxmlformats.org/officeDocument/2006/relationships/font" Target="fonts/RobotoMonoMedium-regular.fntdata"/><Relationship Id="rId49" Type="http://schemas.openxmlformats.org/officeDocument/2006/relationships/font" Target="fonts/RobotoMono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regular.fntdata"/><Relationship Id="rId50" Type="http://schemas.openxmlformats.org/officeDocument/2006/relationships/font" Target="fonts/RobotoMonoMedium-boldItalic.fntdata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6.xml"/><Relationship Id="rId55" Type="http://schemas.openxmlformats.org/officeDocument/2006/relationships/font" Target="fonts/RobotoMono-regular.fntdata"/><Relationship Id="rId10" Type="http://schemas.openxmlformats.org/officeDocument/2006/relationships/slide" Target="slides/slide5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57" Type="http://schemas.openxmlformats.org/officeDocument/2006/relationships/font" Target="fonts/RobotoMono-italic.fntdata"/><Relationship Id="rId12" Type="http://schemas.openxmlformats.org/officeDocument/2006/relationships/slide" Target="slides/slide7.xml"/><Relationship Id="rId56" Type="http://schemas.openxmlformats.org/officeDocument/2006/relationships/font" Target="fonts/RobotoMon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RobotoMon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bee4c71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" name="Google Shape;59;g2dbee4c71b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dbee4c71ba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0" name="Google Shape;350;g2dbee4c71ba_0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dbee4c71ba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g2dbee4c71ba_0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715d761b0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g2715d761b09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dbee4c71ba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g2dbee4c71ba_0_2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bee4c71ba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g2dbee4c71ba_0_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dd7790bb3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g2dd7790bb3e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dbee4c71ba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kispe trained h - DATASET NAMES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3" name="Google Shape;413;g2dbee4c71ba_0_3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dbee4c71ba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0" name="Google Shape;430;g2dbee4c71ba_0_3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dbee4c71ba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Lora na lag jae</a:t>
            </a:r>
            <a:endParaRPr/>
          </a:p>
        </p:txBody>
      </p:sp>
      <p:sp>
        <p:nvSpPr>
          <p:cNvPr id="443" name="Google Shape;443;g2dbee4c71ba_0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dbee4c71ba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acchi photo</a:t>
            </a:r>
            <a:endParaRPr/>
          </a:p>
        </p:txBody>
      </p:sp>
      <p:sp>
        <p:nvSpPr>
          <p:cNvPr id="457" name="Google Shape;457;g2dbee4c71ba_0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bee4c71b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g2dbee4c71ba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dbee4c71ba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9" name="Google Shape;469;g2dbee4c71ba_0_3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dbee4c71ba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9" name="Google Shape;479;g2dbee4c71ba_0_3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dbee4c71ba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9" name="Google Shape;489;g2dbee4c71ba_0_3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15d761b0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0" name="Google Shape;500;g2715d761b09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715d761b0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0" name="Google Shape;510;g2715d761b09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715d761b0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7" name="Google Shape;517;g2715d761b09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dbee4c71ba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4" name="Google Shape;524;g2dbee4c71ba_0_3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dbee4c71ba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g2dbee4c71ba_0_3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715d761b0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5" name="Google Shape;555;g2715d761b09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715d761b0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2" name="Google Shape;562;g2715d761b09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bee4c71b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g2dbee4c71ba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7140742b7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9" name="Google Shape;569;g27140742b76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7140742b7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6" name="Google Shape;576;g27140742b76_2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7140742b76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3" name="Google Shape;583;g27140742b76_2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715d761b0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1" name="Google Shape;591;g2715d761b09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715d761b0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9" name="Google Shape;599;g2715d761b09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715d761b0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6" name="Google Shape;606;g2715d761b09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dd7790bb3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3" name="Google Shape;613;g2dd7790bb3e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dd7790bb3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1" name="Google Shape;621;g2dd7790bb3e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bee4c71b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difference between gpt and this , chest X ray image</a:t>
            </a:r>
            <a:endParaRPr/>
          </a:p>
        </p:txBody>
      </p:sp>
      <p:sp>
        <p:nvSpPr>
          <p:cNvPr id="169" name="Google Shape;169;g2dbee4c71ba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bee4c71b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camel case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g2dbee4c71ba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bee4c71b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g2dbee4c71ba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bee4c71b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2dbee4c71ba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bee4c71ba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g2dbee4c71ba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bee4c71ba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g2dbee4c71ba_0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gineering Project Proposal Presentation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ctrTitle"/>
          </p:nvPr>
        </p:nvSpPr>
        <p:spPr>
          <a:xfrm>
            <a:off x="3098075" y="2234700"/>
            <a:ext cx="112539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5524625" y="56065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001250" y="1688938"/>
            <a:ext cx="10285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1725725" y="37896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/>
          <p:nvPr/>
        </p:nvSpPr>
        <p:spPr>
          <a:xfrm>
            <a:off x="0" y="10120962"/>
            <a:ext cx="18288000" cy="166038"/>
          </a:xfrm>
          <a:custGeom>
            <a:rect b="b" l="l" r="r" t="t"/>
            <a:pathLst>
              <a:path extrusionOk="0" h="166038" w="18288000">
                <a:moveTo>
                  <a:pt x="0" y="0"/>
                </a:moveTo>
                <a:lnTo>
                  <a:pt x="18288000" y="0"/>
                </a:lnTo>
                <a:lnTo>
                  <a:pt x="18288000" y="166038"/>
                </a:lnTo>
                <a:lnTo>
                  <a:pt x="0" y="166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1213104" l="0" r="0" t="-6007541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2573680" y="1852525"/>
            <a:ext cx="108561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1730138" y="68512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5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001250" y="1914838"/>
            <a:ext cx="10285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2594550" y="4415200"/>
            <a:ext cx="6368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8735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indent="-3873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indent="-3873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indent="-3873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indent="-3873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indent="-3873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indent="-3873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indent="-3873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9203156" y="4415200"/>
            <a:ext cx="6368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8735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indent="-3873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indent="-3873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indent="-3873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indent="-3873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indent="-3873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indent="-3873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indent="-3873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>
            <a:off x="0" y="8612026"/>
            <a:ext cx="18288000" cy="1674974"/>
          </a:xfrm>
          <a:custGeom>
            <a:rect b="b" l="l" r="r" t="t"/>
            <a:pathLst>
              <a:path extrusionOk="0" h="1674974" w="18288000">
                <a:moveTo>
                  <a:pt x="0" y="0"/>
                </a:moveTo>
                <a:lnTo>
                  <a:pt x="18288000" y="0"/>
                </a:lnTo>
                <a:lnTo>
                  <a:pt x="18288000" y="1674974"/>
                </a:lnTo>
                <a:lnTo>
                  <a:pt x="0" y="16749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494687" l="0" r="0" t="-133061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4001250" y="2018500"/>
            <a:ext cx="10285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2472900" y="4451225"/>
            <a:ext cx="60207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873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indent="-3873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indent="-38735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indent="-38735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indent="-38735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indent="-38735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indent="-38735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indent="-38735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8713871" y="4451225"/>
            <a:ext cx="60234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873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indent="-3873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indent="-38735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indent="-38735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indent="-38735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indent="-38735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indent="-38735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indent="-38735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105500" y="2227613"/>
            <a:ext cx="10285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1439225" y="2132350"/>
            <a:ext cx="114477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10135675" y="4321975"/>
            <a:ext cx="62352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8735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indent="-38735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indent="-3873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indent="-3873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indent="-3873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indent="-3873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indent="-3873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indent="-3873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2069750" y="4321975"/>
            <a:ext cx="75762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2069775" y="2247375"/>
            <a:ext cx="14839800" cy="14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2558613" y="51546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9pPr>
          </a:lstStyle>
          <a:p/>
        </p:txBody>
      </p:sp>
      <p:grpSp>
        <p:nvGrpSpPr>
          <p:cNvPr id="50" name="Google Shape;50;p10"/>
          <p:cNvGrpSpPr/>
          <p:nvPr/>
        </p:nvGrpSpPr>
        <p:grpSpPr>
          <a:xfrm>
            <a:off x="11038373" y="3342147"/>
            <a:ext cx="5832489" cy="5706284"/>
            <a:chOff x="0" y="-47625"/>
            <a:chExt cx="1983300" cy="2010600"/>
          </a:xfrm>
        </p:grpSpPr>
        <p:sp>
          <p:nvSpPr>
            <p:cNvPr id="51" name="Google Shape;51;p10"/>
            <p:cNvSpPr/>
            <p:nvPr/>
          </p:nvSpPr>
          <p:spPr>
            <a:xfrm>
              <a:off x="0" y="0"/>
              <a:ext cx="1983265" cy="1962881"/>
            </a:xfrm>
            <a:custGeom>
              <a:rect b="b" l="l" r="r" t="t"/>
              <a:pathLst>
                <a:path extrusionOk="0" h="1962881" w="1983265">
                  <a:moveTo>
                    <a:pt x="52434" y="0"/>
                  </a:moveTo>
                  <a:lnTo>
                    <a:pt x="1930831" y="0"/>
                  </a:lnTo>
                  <a:cubicBezTo>
                    <a:pt x="1944738" y="0"/>
                    <a:pt x="1958074" y="5524"/>
                    <a:pt x="1967908" y="15358"/>
                  </a:cubicBezTo>
                  <a:cubicBezTo>
                    <a:pt x="1977741" y="25191"/>
                    <a:pt x="1983265" y="38528"/>
                    <a:pt x="1983265" y="52434"/>
                  </a:cubicBezTo>
                  <a:lnTo>
                    <a:pt x="1983265" y="1910447"/>
                  </a:lnTo>
                  <a:cubicBezTo>
                    <a:pt x="1983265" y="1939406"/>
                    <a:pt x="1959790" y="1962881"/>
                    <a:pt x="1930831" y="1962881"/>
                  </a:cubicBezTo>
                  <a:lnTo>
                    <a:pt x="52434" y="1962881"/>
                  </a:lnTo>
                  <a:cubicBezTo>
                    <a:pt x="23475" y="1962881"/>
                    <a:pt x="0" y="1939406"/>
                    <a:pt x="0" y="1910447"/>
                  </a:cubicBezTo>
                  <a:lnTo>
                    <a:pt x="0" y="52434"/>
                  </a:lnTo>
                  <a:cubicBezTo>
                    <a:pt x="0" y="23475"/>
                    <a:pt x="23475" y="0"/>
                    <a:pt x="524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0"/>
            <p:cNvSpPr txBox="1"/>
            <p:nvPr/>
          </p:nvSpPr>
          <p:spPr>
            <a:xfrm>
              <a:off x="0" y="-47625"/>
              <a:ext cx="1983300" cy="201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10"/>
          <p:cNvGrpSpPr/>
          <p:nvPr/>
        </p:nvGrpSpPr>
        <p:grpSpPr>
          <a:xfrm>
            <a:off x="10906824" y="6134781"/>
            <a:ext cx="270581" cy="261153"/>
            <a:chOff x="0" y="0"/>
            <a:chExt cx="812800" cy="812800"/>
          </a:xfrm>
        </p:grpSpPr>
        <p:sp>
          <p:nvSpPr>
            <p:cNvPr id="54" name="Google Shape;54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E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56;p10"/>
          <p:cNvSpPr/>
          <p:nvPr>
            <p:ph idx="2" type="pic"/>
          </p:nvPr>
        </p:nvSpPr>
        <p:spPr>
          <a:xfrm>
            <a:off x="11435800" y="3836700"/>
            <a:ext cx="5108700" cy="4857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001250" y="1688938"/>
            <a:ext cx="10285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571425" y="3980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–"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–"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»"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73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735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73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735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 rot="5400000">
            <a:off x="9020935" y="-9020935"/>
            <a:ext cx="246131" cy="18288000"/>
          </a:xfrm>
          <a:custGeom>
            <a:rect b="b" l="l" r="r" t="t"/>
            <a:pathLst>
              <a:path extrusionOk="0" h="18288000" w="246131">
                <a:moveTo>
                  <a:pt x="0" y="0"/>
                </a:moveTo>
                <a:lnTo>
                  <a:pt x="246130" y="0"/>
                </a:lnTo>
                <a:lnTo>
                  <a:pt x="2461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>
              <a:alphaModFix/>
            </a:blip>
            <a:stretch>
              <a:fillRect b="0" l="-290890" r="-10720290" t="0"/>
            </a:stretch>
          </a:blipFill>
          <a:ln>
            <a:noFill/>
          </a:ln>
        </p:spPr>
      </p:sp>
      <p:grpSp>
        <p:nvGrpSpPr>
          <p:cNvPr id="9" name="Google Shape;9;p1"/>
          <p:cNvGrpSpPr/>
          <p:nvPr/>
        </p:nvGrpSpPr>
        <p:grpSpPr>
          <a:xfrm>
            <a:off x="1656777" y="784390"/>
            <a:ext cx="16230600" cy="276975"/>
            <a:chOff x="837436" y="133478"/>
            <a:chExt cx="21640800" cy="369300"/>
          </a:xfrm>
        </p:grpSpPr>
        <p:sp>
          <p:nvSpPr>
            <p:cNvPr id="10" name="Google Shape;10;p1"/>
            <p:cNvSpPr txBox="1"/>
            <p:nvPr/>
          </p:nvSpPr>
          <p:spPr>
            <a:xfrm>
              <a:off x="837436" y="133478"/>
              <a:ext cx="216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YOUR LOGO                                                                                                                  ABOUT                  PROJECT                          PRICE                 TEAM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" name="Google Shape;11;p1"/>
            <p:cNvGrpSpPr/>
            <p:nvPr/>
          </p:nvGrpSpPr>
          <p:grpSpPr>
            <a:xfrm>
              <a:off x="13950053" y="263425"/>
              <a:ext cx="105501" cy="105501"/>
              <a:chOff x="0" y="0"/>
              <a:chExt cx="812800" cy="812800"/>
            </a:xfrm>
          </p:grpSpPr>
          <p:sp>
            <p:nvSpPr>
              <p:cNvPr id="12" name="Google Shape;1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1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1"/>
            <p:cNvGrpSpPr/>
            <p:nvPr/>
          </p:nvGrpSpPr>
          <p:grpSpPr>
            <a:xfrm>
              <a:off x="17449890" y="263425"/>
              <a:ext cx="105501" cy="105501"/>
              <a:chOff x="0" y="0"/>
              <a:chExt cx="812800" cy="812800"/>
            </a:xfrm>
          </p:grpSpPr>
          <p:sp>
            <p:nvSpPr>
              <p:cNvPr id="15" name="Google Shape;1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1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17;p1"/>
            <p:cNvGrpSpPr/>
            <p:nvPr/>
          </p:nvGrpSpPr>
          <p:grpSpPr>
            <a:xfrm>
              <a:off x="19791521" y="263425"/>
              <a:ext cx="105501" cy="105501"/>
              <a:chOff x="0" y="0"/>
              <a:chExt cx="812800" cy="812800"/>
            </a:xfrm>
          </p:grpSpPr>
          <p:sp>
            <p:nvSpPr>
              <p:cNvPr id="18" name="Google Shape;1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1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0" name="Google Shape;2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slide" Target="/ppt/slides/slide37.xml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39.png"/><Relationship Id="rId6" Type="http://schemas.openxmlformats.org/officeDocument/2006/relationships/slide" Target="/ppt/slides/slide30.xml"/><Relationship Id="rId7" Type="http://schemas.openxmlformats.org/officeDocument/2006/relationships/slide" Target="/ppt/slides/slide31.xml"/><Relationship Id="rId8" Type="http://schemas.openxmlformats.org/officeDocument/2006/relationships/slide" Target="/ppt/slides/slide3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5" Type="http://schemas.openxmlformats.org/officeDocument/2006/relationships/image" Target="../media/image6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52.png"/><Relationship Id="rId5" Type="http://schemas.openxmlformats.org/officeDocument/2006/relationships/image" Target="../media/image35.png"/><Relationship Id="rId6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55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10" Type="http://schemas.openxmlformats.org/officeDocument/2006/relationships/image" Target="../media/image13.jpg"/><Relationship Id="rId9" Type="http://schemas.openxmlformats.org/officeDocument/2006/relationships/image" Target="../media/image30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5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47.png"/><Relationship Id="rId5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53.png"/><Relationship Id="rId5" Type="http://schemas.openxmlformats.org/officeDocument/2006/relationships/image" Target="../media/image64.png"/><Relationship Id="rId6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59.png"/><Relationship Id="rId5" Type="http://schemas.openxmlformats.org/officeDocument/2006/relationships/hyperlink" Target="https://www.msdmanuals.com/en-in/professional/pages-with-widgets/case-studies?mode=list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6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slide" Target="/ppt/slides/slide11.xml"/><Relationship Id="rId5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slide" Target="/ppt/slides/slide11.xml"/><Relationship Id="rId5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slide" Target="/ppt/slides/slide11.xml"/><Relationship Id="rId5" Type="http://schemas.openxmlformats.org/officeDocument/2006/relationships/image" Target="../media/image65.png"/><Relationship Id="rId6" Type="http://schemas.openxmlformats.org/officeDocument/2006/relationships/slide" Target="/ppt/slides/slide11.xml"/><Relationship Id="rId7" Type="http://schemas.openxmlformats.org/officeDocument/2006/relationships/image" Target="../media/image6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slide" Target="/ppt/slides/slide4.xml"/><Relationship Id="rId5" Type="http://schemas.openxmlformats.org/officeDocument/2006/relationships/image" Target="../media/image17.png"/><Relationship Id="rId6" Type="http://schemas.openxmlformats.org/officeDocument/2006/relationships/slide" Target="/ppt/slides/slide4.xml"/><Relationship Id="rId7" Type="http://schemas.openxmlformats.org/officeDocument/2006/relationships/image" Target="../media/image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slide" Target="/ppt/slides/slide4.xml"/><Relationship Id="rId5" Type="http://schemas.openxmlformats.org/officeDocument/2006/relationships/image" Target="../media/image6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slide" Target="/ppt/slides/slide8.xml"/><Relationship Id="rId5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slide" Target="/ppt/slides/slide4.xml"/><Relationship Id="rId5" Type="http://schemas.openxmlformats.org/officeDocument/2006/relationships/image" Target="../media/image6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slide" Target="/ppt/slides/slide1.xml"/><Relationship Id="rId5" Type="http://schemas.openxmlformats.org/officeDocument/2006/relationships/image" Target="../media/image6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36.xml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20.png"/><Relationship Id="rId7" Type="http://schemas.openxmlformats.org/officeDocument/2006/relationships/slide" Target="/ppt/slides/slide34.xml"/><Relationship Id="rId8" Type="http://schemas.openxmlformats.org/officeDocument/2006/relationships/slide" Target="/ppt/slides/slide3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9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23.png"/><Relationship Id="rId6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28.png"/><Relationship Id="rId8" Type="http://schemas.openxmlformats.org/officeDocument/2006/relationships/slide" Target="/ppt/slides/slide35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/>
        </p:nvSpPr>
        <p:spPr>
          <a:xfrm>
            <a:off x="1028700" y="2843188"/>
            <a:ext cx="36837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99"/>
              <a:buFont typeface="Arial"/>
              <a:buNone/>
            </a:pPr>
            <a:r>
              <a:rPr b="1" lang="en-US" sz="9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OPDx</a:t>
            </a:r>
            <a:endParaRPr b="1" i="0" sz="96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62" name="Google Shape;62;p11"/>
          <p:cNvGrpSpPr/>
          <p:nvPr/>
        </p:nvGrpSpPr>
        <p:grpSpPr>
          <a:xfrm>
            <a:off x="15381766" y="2481692"/>
            <a:ext cx="349341" cy="349341"/>
            <a:chOff x="0" y="0"/>
            <a:chExt cx="812800" cy="812800"/>
          </a:xfrm>
        </p:grpSpPr>
        <p:sp>
          <p:nvSpPr>
            <p:cNvPr id="63" name="Google Shape;63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65;p11"/>
          <p:cNvGrpSpPr/>
          <p:nvPr/>
        </p:nvGrpSpPr>
        <p:grpSpPr>
          <a:xfrm>
            <a:off x="10074529" y="2037736"/>
            <a:ext cx="6952691" cy="6952691"/>
            <a:chOff x="0" y="0"/>
            <a:chExt cx="812800" cy="812800"/>
          </a:xfrm>
        </p:grpSpPr>
        <p:sp>
          <p:nvSpPr>
            <p:cNvPr id="66" name="Google Shape;66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68;p11"/>
          <p:cNvGrpSpPr/>
          <p:nvPr/>
        </p:nvGrpSpPr>
        <p:grpSpPr>
          <a:xfrm>
            <a:off x="8837947" y="8701856"/>
            <a:ext cx="349341" cy="349341"/>
            <a:chOff x="0" y="0"/>
            <a:chExt cx="812800" cy="812800"/>
          </a:xfrm>
        </p:grpSpPr>
        <p:sp>
          <p:nvSpPr>
            <p:cNvPr id="69" name="Google Shape;69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11"/>
          <p:cNvSpPr/>
          <p:nvPr/>
        </p:nvSpPr>
        <p:spPr>
          <a:xfrm rot="5400000">
            <a:off x="9020935" y="-9020935"/>
            <a:ext cx="246131" cy="18288000"/>
          </a:xfrm>
          <a:custGeom>
            <a:rect b="b" l="l" r="r" t="t"/>
            <a:pathLst>
              <a:path extrusionOk="0" h="18288000" w="246131">
                <a:moveTo>
                  <a:pt x="0" y="0"/>
                </a:moveTo>
                <a:lnTo>
                  <a:pt x="246130" y="0"/>
                </a:lnTo>
                <a:lnTo>
                  <a:pt x="2461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90890" r="-10720290" t="0"/>
            </a:stretch>
          </a:blipFill>
          <a:ln>
            <a:noFill/>
          </a:ln>
        </p:spPr>
      </p:sp>
      <p:sp>
        <p:nvSpPr>
          <p:cNvPr id="72" name="Google Shape;72;p11"/>
          <p:cNvSpPr txBox="1"/>
          <p:nvPr/>
        </p:nvSpPr>
        <p:spPr>
          <a:xfrm>
            <a:off x="1028700" y="4841775"/>
            <a:ext cx="93129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PATIENT MEDICAL HISTORY AWARE HEALTH ASSISTANT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1"/>
          <p:cNvSpPr txBox="1"/>
          <p:nvPr/>
        </p:nvSpPr>
        <p:spPr>
          <a:xfrm>
            <a:off x="1028700" y="8722614"/>
            <a:ext cx="412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GROUP P12-A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" name="Google Shape;74;p11"/>
          <p:cNvGrpSpPr/>
          <p:nvPr/>
        </p:nvGrpSpPr>
        <p:grpSpPr>
          <a:xfrm>
            <a:off x="1656777" y="784390"/>
            <a:ext cx="16230600" cy="276975"/>
            <a:chOff x="837436" y="133478"/>
            <a:chExt cx="21640800" cy="369300"/>
          </a:xfrm>
        </p:grpSpPr>
        <p:sp>
          <p:nvSpPr>
            <p:cNvPr id="75" name="Google Shape;75;p11"/>
            <p:cNvSpPr txBox="1"/>
            <p:nvPr/>
          </p:nvSpPr>
          <p:spPr>
            <a:xfrm>
              <a:off x="837436" y="133478"/>
              <a:ext cx="216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YOUR LOGO                                                                                                                  ABOUT                  PROJECT                          PRICE                 TEAM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" name="Google Shape;76;p11"/>
            <p:cNvGrpSpPr/>
            <p:nvPr/>
          </p:nvGrpSpPr>
          <p:grpSpPr>
            <a:xfrm>
              <a:off x="13950053" y="263425"/>
              <a:ext cx="105501" cy="105501"/>
              <a:chOff x="0" y="0"/>
              <a:chExt cx="812800" cy="812800"/>
            </a:xfrm>
          </p:grpSpPr>
          <p:sp>
            <p:nvSpPr>
              <p:cNvPr id="77" name="Google Shape;77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11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" name="Google Shape;79;p11"/>
            <p:cNvGrpSpPr/>
            <p:nvPr/>
          </p:nvGrpSpPr>
          <p:grpSpPr>
            <a:xfrm>
              <a:off x="17449890" y="263425"/>
              <a:ext cx="105501" cy="105501"/>
              <a:chOff x="0" y="0"/>
              <a:chExt cx="812800" cy="812800"/>
            </a:xfrm>
          </p:grpSpPr>
          <p:sp>
            <p:nvSpPr>
              <p:cNvPr id="80" name="Google Shape;80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1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11"/>
            <p:cNvGrpSpPr/>
            <p:nvPr/>
          </p:nvGrpSpPr>
          <p:grpSpPr>
            <a:xfrm>
              <a:off x="19791521" y="263425"/>
              <a:ext cx="105501" cy="105501"/>
              <a:chOff x="0" y="0"/>
              <a:chExt cx="812800" cy="812800"/>
            </a:xfrm>
          </p:grpSpPr>
          <p:sp>
            <p:nvSpPr>
              <p:cNvPr id="83" name="Google Shape;83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11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85" name="Google Shape;8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/>
          <p:nvPr/>
        </p:nvSpPr>
        <p:spPr>
          <a:xfrm>
            <a:off x="748650" y="535175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1028700" y="9214050"/>
            <a:ext cx="478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Mentor: Anoushkrit Goel</a:t>
            </a:r>
            <a:endParaRPr b="1" i="0" sz="2800" u="none" cap="none" strike="noStrike">
              <a:solidFill>
                <a:srgbClr val="000000"/>
              </a:solidFill>
            </a:endParaRPr>
          </a:p>
        </p:txBody>
      </p:sp>
      <p:pic>
        <p:nvPicPr>
          <p:cNvPr id="88" name="Google Shape;88;p11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61975" y="7369938"/>
            <a:ext cx="3490524" cy="3490524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</p:pic>
      <p:pic>
        <p:nvPicPr>
          <p:cNvPr id="89" name="Google Shape;89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64575" y="2427789"/>
            <a:ext cx="6172600" cy="61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/>
          <p:nvPr/>
        </p:nvSpPr>
        <p:spPr>
          <a:xfrm>
            <a:off x="9595242" y="6331276"/>
            <a:ext cx="2399792" cy="2399792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24998" r="-2498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0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353" name="Google Shape;353;p20"/>
          <p:cNvSpPr/>
          <p:nvPr/>
        </p:nvSpPr>
        <p:spPr>
          <a:xfrm>
            <a:off x="238125" y="476250"/>
            <a:ext cx="17458200" cy="952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695125"/>
            <a:ext cx="8267001" cy="15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900" y="2667000"/>
            <a:ext cx="17458200" cy="632422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0"/>
          <p:cNvSpPr txBox="1"/>
          <p:nvPr/>
        </p:nvSpPr>
        <p:spPr>
          <a:xfrm>
            <a:off x="2140125" y="9318725"/>
            <a:ext cx="13654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Overview Of The Data Generation Process Of DDxPlus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362" name="Google Shape;362;p21"/>
          <p:cNvSpPr/>
          <p:nvPr/>
        </p:nvSpPr>
        <p:spPr>
          <a:xfrm>
            <a:off x="238125" y="476250"/>
            <a:ext cx="17458200" cy="952500"/>
          </a:xfrm>
          <a:prstGeom prst="roundRect">
            <a:avLst>
              <a:gd fmla="val 16667" name="adj"/>
            </a:avLst>
          </a:prstGeom>
          <a:solidFill>
            <a:srgbClr val="1D17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1"/>
          <p:cNvSpPr/>
          <p:nvPr/>
        </p:nvSpPr>
        <p:spPr>
          <a:xfrm>
            <a:off x="181425" y="476250"/>
            <a:ext cx="175149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575" y="695125"/>
            <a:ext cx="8267001" cy="15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150" y="2394900"/>
            <a:ext cx="16755712" cy="773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1">
            <a:hlinkClick action="ppaction://hlinksldjump" r:id="rId6"/>
          </p:cNvPr>
          <p:cNvSpPr/>
          <p:nvPr/>
        </p:nvSpPr>
        <p:spPr>
          <a:xfrm>
            <a:off x="766150" y="2440400"/>
            <a:ext cx="12543900" cy="2578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1">
            <a:hlinkClick action="ppaction://hlinksldjump" r:id="rId7"/>
          </p:cNvPr>
          <p:cNvSpPr/>
          <p:nvPr/>
        </p:nvSpPr>
        <p:spPr>
          <a:xfrm>
            <a:off x="13924650" y="2507325"/>
            <a:ext cx="3556500" cy="21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1">
            <a:hlinkClick action="ppaction://hlinksldjump" r:id="rId8"/>
          </p:cNvPr>
          <p:cNvSpPr/>
          <p:nvPr/>
        </p:nvSpPr>
        <p:spPr>
          <a:xfrm>
            <a:off x="8865875" y="5922000"/>
            <a:ext cx="6294900" cy="4212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1"/>
          <p:cNvSpPr txBox="1"/>
          <p:nvPr/>
        </p:nvSpPr>
        <p:spPr>
          <a:xfrm>
            <a:off x="15160775" y="6881200"/>
            <a:ext cx="23826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Using Parser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2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375" name="Google Shape;375;p22"/>
          <p:cNvSpPr/>
          <p:nvPr/>
        </p:nvSpPr>
        <p:spPr>
          <a:xfrm>
            <a:off x="238125" y="476250"/>
            <a:ext cx="17458200" cy="952500"/>
          </a:xfrm>
          <a:prstGeom prst="roundRect">
            <a:avLst>
              <a:gd fmla="val 16667" name="adj"/>
            </a:avLst>
          </a:prstGeom>
          <a:solidFill>
            <a:srgbClr val="1D17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325" y="2394900"/>
            <a:ext cx="15139354" cy="773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 txBox="1"/>
          <p:nvPr/>
        </p:nvSpPr>
        <p:spPr>
          <a:xfrm>
            <a:off x="10761175" y="2242500"/>
            <a:ext cx="59526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From LLaVA med we got to know that it was </a:t>
            </a:r>
            <a:r>
              <a:rPr lang="en-US" sz="2500">
                <a:solidFill>
                  <a:schemeClr val="lt1"/>
                </a:solidFill>
              </a:rPr>
              <a:t>hierarchical</a:t>
            </a:r>
            <a:r>
              <a:rPr lang="en-US" sz="2500">
                <a:solidFill>
                  <a:schemeClr val="lt1"/>
                </a:solidFill>
              </a:rPr>
              <a:t> data 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378" name="Google Shape;37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6400" y="2505075"/>
            <a:ext cx="6726800" cy="44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384" name="Google Shape;384;p23"/>
          <p:cNvSpPr/>
          <p:nvPr/>
        </p:nvSpPr>
        <p:spPr>
          <a:xfrm>
            <a:off x="238125" y="476250"/>
            <a:ext cx="17458200" cy="952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endParaRPr/>
          </a:p>
        </p:txBody>
      </p:sp>
      <p:pic>
        <p:nvPicPr>
          <p:cNvPr id="385" name="Google Shape;3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695128"/>
            <a:ext cx="8267001" cy="1547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5912" y="2242512"/>
            <a:ext cx="15876175" cy="59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3"/>
          <p:cNvSpPr txBox="1"/>
          <p:nvPr/>
        </p:nvSpPr>
        <p:spPr>
          <a:xfrm>
            <a:off x="1285950" y="7981950"/>
            <a:ext cx="15716100" cy="22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Training A Pre</a:t>
            </a: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Trained Network On New Data To Improve Its Performance On A Specific Task. 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23"/>
          <p:cNvSpPr txBox="1"/>
          <p:nvPr/>
        </p:nvSpPr>
        <p:spPr>
          <a:xfrm>
            <a:off x="6833625" y="2242500"/>
            <a:ext cx="4267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Fine-Tuning</a:t>
            </a:r>
            <a:endParaRPr sz="4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394" name="Google Shape;394;p24"/>
          <p:cNvSpPr/>
          <p:nvPr/>
        </p:nvSpPr>
        <p:spPr>
          <a:xfrm>
            <a:off x="238125" y="476250"/>
            <a:ext cx="17458200" cy="952500"/>
          </a:xfrm>
          <a:prstGeom prst="roundRect">
            <a:avLst>
              <a:gd fmla="val 16667" name="adj"/>
            </a:avLst>
          </a:prstGeom>
          <a:solidFill>
            <a:srgbClr val="1D17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24"/>
          <p:cNvPicPr preferRelativeResize="0"/>
          <p:nvPr/>
        </p:nvPicPr>
        <p:blipFill rotWithShape="1">
          <a:blip r:embed="rId4">
            <a:alphaModFix/>
          </a:blip>
          <a:srcRect b="0" l="0" r="8382" t="0"/>
          <a:stretch/>
        </p:blipFill>
        <p:spPr>
          <a:xfrm>
            <a:off x="1028688" y="7657750"/>
            <a:ext cx="16474800" cy="1624500"/>
          </a:xfrm>
          <a:prstGeom prst="roundRect">
            <a:avLst>
              <a:gd fmla="val 8209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6" name="Google Shape;39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688" y="3553951"/>
            <a:ext cx="16230600" cy="2705100"/>
          </a:xfrm>
          <a:prstGeom prst="roundRect">
            <a:avLst>
              <a:gd fmla="val 6338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7" name="Google Shape;397;p24"/>
          <p:cNvSpPr txBox="1"/>
          <p:nvPr/>
        </p:nvSpPr>
        <p:spPr>
          <a:xfrm>
            <a:off x="851950" y="2271575"/>
            <a:ext cx="656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GPU Requirements </a:t>
            </a:r>
            <a:endParaRPr sz="4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8" name="Google Shape;398;p24"/>
          <p:cNvSpPr txBox="1"/>
          <p:nvPr/>
        </p:nvSpPr>
        <p:spPr>
          <a:xfrm>
            <a:off x="1028700" y="6618013"/>
            <a:ext cx="1151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Tried Fine-Tuning LLaVA Med on </a:t>
            </a:r>
            <a:r>
              <a:rPr lang="en-US" sz="3600">
                <a:solidFill>
                  <a:srgbClr val="6CE5E8"/>
                </a:solidFill>
                <a:latin typeface="Roboto Mono"/>
                <a:ea typeface="Roboto Mono"/>
                <a:cs typeface="Roboto Mono"/>
                <a:sym typeface="Roboto Mono"/>
              </a:rPr>
              <a:t>PARAM</a:t>
            </a:r>
            <a:endParaRPr sz="3600">
              <a:solidFill>
                <a:srgbClr val="6CE5E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9" name="Google Shape;399;p24"/>
          <p:cNvSpPr/>
          <p:nvPr/>
        </p:nvSpPr>
        <p:spPr>
          <a:xfrm>
            <a:off x="238125" y="476250"/>
            <a:ext cx="17458200" cy="952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4"/>
          <p:cNvSpPr/>
          <p:nvPr/>
        </p:nvSpPr>
        <p:spPr>
          <a:xfrm>
            <a:off x="120125" y="476250"/>
            <a:ext cx="175764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8700" y="724200"/>
            <a:ext cx="8266996" cy="15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5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407" name="Google Shape;407;p25"/>
          <p:cNvSpPr/>
          <p:nvPr/>
        </p:nvSpPr>
        <p:spPr>
          <a:xfrm>
            <a:off x="238125" y="476250"/>
            <a:ext cx="174582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5"/>
          <p:cNvSpPr txBox="1"/>
          <p:nvPr/>
        </p:nvSpPr>
        <p:spPr>
          <a:xfrm>
            <a:off x="5687175" y="8858200"/>
            <a:ext cx="656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LLaVA Med’s Architecture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09" name="Google Shape;4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850" y="868518"/>
            <a:ext cx="12330650" cy="1649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275" y="2830722"/>
            <a:ext cx="15973425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6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416" name="Google Shape;416;p26"/>
          <p:cNvSpPr/>
          <p:nvPr/>
        </p:nvSpPr>
        <p:spPr>
          <a:xfrm>
            <a:off x="238125" y="476250"/>
            <a:ext cx="17458200" cy="952500"/>
          </a:xfrm>
          <a:prstGeom prst="roundRect">
            <a:avLst>
              <a:gd fmla="val 16667" name="adj"/>
            </a:avLst>
          </a:prstGeom>
          <a:solidFill>
            <a:srgbClr val="1D17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6"/>
          <p:cNvSpPr txBox="1"/>
          <p:nvPr/>
        </p:nvSpPr>
        <p:spPr>
          <a:xfrm>
            <a:off x="1028700" y="2960600"/>
            <a:ext cx="656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Med LLaMA 2</a:t>
            </a:r>
            <a:endParaRPr sz="4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8" name="Google Shape;418;p26"/>
          <p:cNvSpPr txBox="1"/>
          <p:nvPr/>
        </p:nvSpPr>
        <p:spPr>
          <a:xfrm>
            <a:off x="1028700" y="4308563"/>
            <a:ext cx="154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 Llama 2 is a Llama 2-based model trained with MedQA dataset to be able to provide medical answers to questions. 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26"/>
          <p:cNvSpPr txBox="1"/>
          <p:nvPr/>
        </p:nvSpPr>
        <p:spPr>
          <a:xfrm>
            <a:off x="1129425" y="4916363"/>
            <a:ext cx="656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83D4D8"/>
                </a:solidFill>
                <a:latin typeface="Roboto Mono"/>
                <a:ea typeface="Roboto Mono"/>
                <a:cs typeface="Roboto Mono"/>
                <a:sym typeface="Roboto Mono"/>
              </a:rPr>
              <a:t>Why?</a:t>
            </a:r>
            <a:endParaRPr sz="4800">
              <a:solidFill>
                <a:srgbClr val="83D4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0" name="Google Shape;420;p26"/>
          <p:cNvSpPr txBox="1"/>
          <p:nvPr/>
        </p:nvSpPr>
        <p:spPr>
          <a:xfrm>
            <a:off x="774525" y="6203550"/>
            <a:ext cx="656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ono Medium"/>
              <a:buChar char="●"/>
            </a:pPr>
            <a:r>
              <a:rPr lang="en-US" sz="24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LLaMA Variant</a:t>
            </a:r>
            <a:endParaRPr sz="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421" name="Google Shape;421;p26"/>
          <p:cNvSpPr txBox="1"/>
          <p:nvPr/>
        </p:nvSpPr>
        <p:spPr>
          <a:xfrm>
            <a:off x="1280825" y="6693225"/>
            <a:ext cx="7118400" cy="18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 avoid compatibility issues, we switched to </a:t>
            </a:r>
            <a:r>
              <a:rPr b="1" lang="en-US" sz="20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Med-Llama</a:t>
            </a:r>
            <a:r>
              <a:rPr lang="en-U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which also uses the llama architecture, ensuring a smooth integration.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26"/>
          <p:cNvSpPr txBox="1"/>
          <p:nvPr/>
        </p:nvSpPr>
        <p:spPr>
          <a:xfrm>
            <a:off x="9398500" y="6203550"/>
            <a:ext cx="665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ono Medium"/>
              <a:buChar char="●"/>
            </a:pPr>
            <a:r>
              <a:rPr lang="en-US" sz="24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Limitations Of DDx Dataset</a:t>
            </a:r>
            <a:endParaRPr sz="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423" name="Google Shape;423;p26"/>
          <p:cNvSpPr txBox="1"/>
          <p:nvPr/>
        </p:nvSpPr>
        <p:spPr>
          <a:xfrm>
            <a:off x="9855700" y="6693225"/>
            <a:ext cx="6779100" cy="25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DDx dataset wasn't comprehensive enough for medical needs. So, we chose Med-Llama, a model trained on medical questions and answers </a:t>
            </a:r>
            <a:r>
              <a:rPr b="1" lang="en-US" sz="20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(MedQA)</a:t>
            </a:r>
            <a:r>
              <a:rPr lang="en-U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26"/>
          <p:cNvSpPr/>
          <p:nvPr/>
        </p:nvSpPr>
        <p:spPr>
          <a:xfrm>
            <a:off x="238125" y="476250"/>
            <a:ext cx="17458200" cy="952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6"/>
          <p:cNvSpPr/>
          <p:nvPr/>
        </p:nvSpPr>
        <p:spPr>
          <a:xfrm>
            <a:off x="238125" y="476250"/>
            <a:ext cx="174582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914021"/>
            <a:ext cx="12330726" cy="1649727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6"/>
          <p:cNvSpPr txBox="1"/>
          <p:nvPr/>
        </p:nvSpPr>
        <p:spPr>
          <a:xfrm>
            <a:off x="1028700" y="3700750"/>
            <a:ext cx="431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CE5E8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1800">
                <a:solidFill>
                  <a:srgbClr val="6CE5E8"/>
                </a:solidFill>
                <a:latin typeface="Roboto Mono"/>
                <a:ea typeface="Roboto Mono"/>
                <a:cs typeface="Roboto Mono"/>
                <a:sym typeface="Roboto Mono"/>
              </a:rPr>
              <a:t>LLaMA 2</a:t>
            </a:r>
            <a:r>
              <a:rPr lang="en-US" sz="1800">
                <a:solidFill>
                  <a:srgbClr val="6CE5E8"/>
                </a:solidFill>
                <a:latin typeface="Roboto Mono"/>
                <a:ea typeface="Roboto Mono"/>
                <a:cs typeface="Roboto Mono"/>
                <a:sym typeface="Roboto Mono"/>
              </a:rPr>
              <a:t>,MedQA]</a:t>
            </a:r>
            <a:endParaRPr sz="1800">
              <a:solidFill>
                <a:srgbClr val="6CE5E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7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433" name="Google Shape;433;p27"/>
          <p:cNvSpPr/>
          <p:nvPr/>
        </p:nvSpPr>
        <p:spPr>
          <a:xfrm>
            <a:off x="238125" y="476250"/>
            <a:ext cx="174582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7"/>
          <p:cNvSpPr txBox="1"/>
          <p:nvPr/>
        </p:nvSpPr>
        <p:spPr>
          <a:xfrm>
            <a:off x="1129425" y="2710863"/>
            <a:ext cx="1666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CE5E8"/>
                </a:solidFill>
                <a:latin typeface="Roboto Mono"/>
                <a:ea typeface="Roboto Mono"/>
                <a:cs typeface="Roboto Mono"/>
                <a:sym typeface="Roboto Mono"/>
              </a:rPr>
              <a:t>PEFT</a:t>
            </a:r>
            <a:r>
              <a:rPr lang="en-US" sz="4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Med LLaMA Using </a:t>
            </a:r>
            <a:r>
              <a:rPr lang="en-US" sz="4800">
                <a:solidFill>
                  <a:srgbClr val="6CE5E8"/>
                </a:solidFill>
                <a:latin typeface="Roboto Mono"/>
                <a:ea typeface="Roboto Mono"/>
                <a:cs typeface="Roboto Mono"/>
                <a:sym typeface="Roboto Mono"/>
              </a:rPr>
              <a:t>QLoRA</a:t>
            </a:r>
            <a:endParaRPr sz="4800">
              <a:solidFill>
                <a:srgbClr val="6CE5E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5" name="Google Shape;435;p27"/>
          <p:cNvSpPr txBox="1"/>
          <p:nvPr/>
        </p:nvSpPr>
        <p:spPr>
          <a:xfrm>
            <a:off x="1086875" y="4077475"/>
            <a:ext cx="1549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MedLlama2 is a Llama 2-based model trained with MedQA dataset to be able to provide medical answers to questions. 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27"/>
          <p:cNvSpPr txBox="1"/>
          <p:nvPr/>
        </p:nvSpPr>
        <p:spPr>
          <a:xfrm>
            <a:off x="1129425" y="4916375"/>
            <a:ext cx="1353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DDx -&gt; Medical Conversation Format </a:t>
            </a:r>
            <a:endParaRPr sz="4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7" name="Google Shape;437;p27"/>
          <p:cNvSpPr txBox="1"/>
          <p:nvPr/>
        </p:nvSpPr>
        <p:spPr>
          <a:xfrm>
            <a:off x="1238475" y="5900700"/>
            <a:ext cx="153624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Conversational data was modified to format that llama is compatible with for fine-tuning.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8" name="Google Shape;4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475" y="6872150"/>
            <a:ext cx="1565910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700" y="949300"/>
            <a:ext cx="12330726" cy="16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8700" y="6662600"/>
            <a:ext cx="165735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8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446" name="Google Shape;446;p28"/>
          <p:cNvSpPr/>
          <p:nvPr/>
        </p:nvSpPr>
        <p:spPr>
          <a:xfrm>
            <a:off x="238125" y="476250"/>
            <a:ext cx="17458200" cy="952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50" y="2862250"/>
            <a:ext cx="9257999" cy="475105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8"/>
          <p:cNvSpPr txBox="1"/>
          <p:nvPr/>
        </p:nvSpPr>
        <p:spPr>
          <a:xfrm>
            <a:off x="9639350" y="6584700"/>
            <a:ext cx="7547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rPr b="1" lang="en-US" sz="24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QLoRA</a:t>
            </a: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builds on LoRA by incorporating quantization techniques to further reduce memory usage while maintaining, the </a:t>
            </a: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 </a:t>
            </a:r>
            <a:r>
              <a:rPr i="1" lang="en-US" sz="2400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</a:rPr>
              <a:t>performance with minimal loss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28"/>
          <p:cNvSpPr txBox="1"/>
          <p:nvPr/>
        </p:nvSpPr>
        <p:spPr>
          <a:xfrm>
            <a:off x="2144470" y="7237225"/>
            <a:ext cx="133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LoRA</a:t>
            </a:r>
            <a:endParaRPr sz="3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0" name="Google Shape;450;p28"/>
          <p:cNvSpPr/>
          <p:nvPr/>
        </p:nvSpPr>
        <p:spPr>
          <a:xfrm>
            <a:off x="534325" y="2903975"/>
            <a:ext cx="8595600" cy="536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</p:txBody>
      </p:sp>
      <p:sp>
        <p:nvSpPr>
          <p:cNvPr id="451" name="Google Shape;451;p28"/>
          <p:cNvSpPr txBox="1"/>
          <p:nvPr/>
        </p:nvSpPr>
        <p:spPr>
          <a:xfrm>
            <a:off x="3961250" y="8487275"/>
            <a:ext cx="209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QLoRA</a:t>
            </a:r>
            <a:endParaRPr sz="4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2" name="Google Shape;452;p28"/>
          <p:cNvSpPr txBox="1"/>
          <p:nvPr/>
        </p:nvSpPr>
        <p:spPr>
          <a:xfrm>
            <a:off x="9639350" y="2903975"/>
            <a:ext cx="7547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rPr b="1" lang="en-US" sz="24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LoRA</a:t>
            </a: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is an improved </a:t>
            </a: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fine tuning</a:t>
            </a: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method where instead of </a:t>
            </a: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fine tuning</a:t>
            </a: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all the </a:t>
            </a:r>
            <a:r>
              <a:rPr i="1" lang="en-US" sz="2400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</a:rPr>
              <a:t>weights</a:t>
            </a: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that constitute the weight matrix of the pre-trained large language model, matrices that approximate this larger matrix are fine-tuned. 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3" name="Google Shape;45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700" y="949300"/>
            <a:ext cx="12330726" cy="16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8"/>
          <p:cNvSpPr/>
          <p:nvPr/>
        </p:nvSpPr>
        <p:spPr>
          <a:xfrm>
            <a:off x="1066475" y="3712300"/>
            <a:ext cx="3801900" cy="3435900"/>
          </a:xfrm>
          <a:prstGeom prst="roundRect">
            <a:avLst>
              <a:gd fmla="val 2587" name="adj"/>
            </a:avLst>
          </a:prstGeom>
          <a:noFill/>
          <a:ln cap="flat" cmpd="sng" w="76200">
            <a:solidFill>
              <a:srgbClr val="FDFE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9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460" name="Google Shape;460;p29"/>
          <p:cNvSpPr/>
          <p:nvPr/>
        </p:nvSpPr>
        <p:spPr>
          <a:xfrm>
            <a:off x="238125" y="476250"/>
            <a:ext cx="17458200" cy="952500"/>
          </a:xfrm>
          <a:prstGeom prst="roundRect">
            <a:avLst>
              <a:gd fmla="val 16667" name="adj"/>
            </a:avLst>
          </a:prstGeom>
          <a:solidFill>
            <a:srgbClr val="1D17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9"/>
          <p:cNvSpPr txBox="1"/>
          <p:nvPr/>
        </p:nvSpPr>
        <p:spPr>
          <a:xfrm>
            <a:off x="1028700" y="2967300"/>
            <a:ext cx="4853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Quantization</a:t>
            </a:r>
            <a:endParaRPr/>
          </a:p>
        </p:txBody>
      </p:sp>
      <p:sp>
        <p:nvSpPr>
          <p:cNvPr id="462" name="Google Shape;462;p29"/>
          <p:cNvSpPr txBox="1"/>
          <p:nvPr/>
        </p:nvSpPr>
        <p:spPr>
          <a:xfrm>
            <a:off x="1070850" y="3966900"/>
            <a:ext cx="16146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</a:t>
            </a: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is a </a:t>
            </a:r>
            <a:r>
              <a:rPr i="1" lang="en-US" sz="2400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</a:rPr>
              <a:t>compression</a:t>
            </a: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technique that involves </a:t>
            </a:r>
            <a:r>
              <a:rPr i="1" lang="en-US" sz="2400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</a:rPr>
              <a:t>mapping</a:t>
            </a: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high precision values to a lower precision one. For an LLM, that means modifying the precision of their weights and activations making it </a:t>
            </a:r>
            <a:r>
              <a:rPr i="1" lang="en-US" sz="2400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</a:rPr>
              <a:t>less memory </a:t>
            </a: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intensive.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" name="Google Shape;463;p29"/>
          <p:cNvSpPr/>
          <p:nvPr/>
        </p:nvSpPr>
        <p:spPr>
          <a:xfrm>
            <a:off x="238125" y="476250"/>
            <a:ext cx="17458200" cy="952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20125" y="476250"/>
            <a:ext cx="175764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939121"/>
            <a:ext cx="12330726" cy="164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363" y="5950325"/>
            <a:ext cx="8677275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2"/>
          <p:cNvGrpSpPr/>
          <p:nvPr/>
        </p:nvGrpSpPr>
        <p:grpSpPr>
          <a:xfrm>
            <a:off x="3476450" y="2127300"/>
            <a:ext cx="2180824" cy="2180824"/>
            <a:chOff x="0" y="0"/>
            <a:chExt cx="812800" cy="812800"/>
          </a:xfrm>
        </p:grpSpPr>
        <p:sp>
          <p:nvSpPr>
            <p:cNvPr id="96" name="Google Shape;96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12"/>
          <p:cNvGrpSpPr/>
          <p:nvPr/>
        </p:nvGrpSpPr>
        <p:grpSpPr>
          <a:xfrm>
            <a:off x="5257149" y="3917415"/>
            <a:ext cx="166055" cy="166055"/>
            <a:chOff x="0" y="0"/>
            <a:chExt cx="812800" cy="812800"/>
          </a:xfrm>
        </p:grpSpPr>
        <p:sp>
          <p:nvSpPr>
            <p:cNvPr id="99" name="Google Shape;99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2"/>
          <p:cNvSpPr/>
          <p:nvPr/>
        </p:nvSpPr>
        <p:spPr>
          <a:xfrm>
            <a:off x="0" y="0"/>
            <a:ext cx="18288000" cy="166038"/>
          </a:xfrm>
          <a:custGeom>
            <a:rect b="b" l="l" r="r" t="t"/>
            <a:pathLst>
              <a:path extrusionOk="0" h="166038" w="18288000">
                <a:moveTo>
                  <a:pt x="0" y="0"/>
                </a:moveTo>
                <a:lnTo>
                  <a:pt x="18288000" y="0"/>
                </a:lnTo>
                <a:lnTo>
                  <a:pt x="18288000" y="166038"/>
                </a:lnTo>
                <a:lnTo>
                  <a:pt x="0" y="166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213172" l="0" r="0" t="-6007441"/>
            </a:stretch>
          </a:blipFill>
          <a:ln>
            <a:noFill/>
          </a:ln>
        </p:spPr>
      </p:sp>
      <p:sp>
        <p:nvSpPr>
          <p:cNvPr id="102" name="Google Shape;102;p12"/>
          <p:cNvSpPr/>
          <p:nvPr/>
        </p:nvSpPr>
        <p:spPr>
          <a:xfrm>
            <a:off x="0" y="10120962"/>
            <a:ext cx="18288000" cy="166038"/>
          </a:xfrm>
          <a:custGeom>
            <a:rect b="b" l="l" r="r" t="t"/>
            <a:pathLst>
              <a:path extrusionOk="0" h="166038" w="18288000">
                <a:moveTo>
                  <a:pt x="0" y="0"/>
                </a:moveTo>
                <a:lnTo>
                  <a:pt x="18288000" y="0"/>
                </a:lnTo>
                <a:lnTo>
                  <a:pt x="18288000" y="166038"/>
                </a:lnTo>
                <a:lnTo>
                  <a:pt x="0" y="166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213172" l="0" r="0" t="-6007441"/>
            </a:stretch>
          </a:blipFill>
          <a:ln>
            <a:noFill/>
          </a:ln>
        </p:spPr>
      </p:sp>
      <p:sp>
        <p:nvSpPr>
          <p:cNvPr id="103" name="Google Shape;103;p12"/>
          <p:cNvSpPr txBox="1"/>
          <p:nvPr/>
        </p:nvSpPr>
        <p:spPr>
          <a:xfrm>
            <a:off x="2462816" y="4424188"/>
            <a:ext cx="4208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FFFFFF"/>
                </a:solidFill>
              </a:rPr>
              <a:t>Aryan Singh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B22260, EP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2"/>
          <p:cNvSpPr txBox="1"/>
          <p:nvPr/>
        </p:nvSpPr>
        <p:spPr>
          <a:xfrm>
            <a:off x="7794830" y="8521826"/>
            <a:ext cx="35718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3499">
                <a:solidFill>
                  <a:srgbClr val="FFFFFF"/>
                </a:solidFill>
              </a:rPr>
              <a:t>Dhruv Singh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B22101, CSE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"/>
          <p:cNvSpPr txBox="1"/>
          <p:nvPr/>
        </p:nvSpPr>
        <p:spPr>
          <a:xfrm>
            <a:off x="1862930" y="8471876"/>
            <a:ext cx="57363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3499">
                <a:solidFill>
                  <a:srgbClr val="FFFFFF"/>
                </a:solidFill>
              </a:rPr>
              <a:t>Satyam Kumar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B22236, CSE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" name="Google Shape;106;p12"/>
          <p:cNvGrpSpPr/>
          <p:nvPr/>
        </p:nvGrpSpPr>
        <p:grpSpPr>
          <a:xfrm>
            <a:off x="1656777" y="784390"/>
            <a:ext cx="16230600" cy="276975"/>
            <a:chOff x="837436" y="133478"/>
            <a:chExt cx="21640800" cy="369300"/>
          </a:xfrm>
        </p:grpSpPr>
        <p:sp>
          <p:nvSpPr>
            <p:cNvPr id="107" name="Google Shape;107;p12"/>
            <p:cNvSpPr txBox="1"/>
            <p:nvPr/>
          </p:nvSpPr>
          <p:spPr>
            <a:xfrm>
              <a:off x="837436" y="133478"/>
              <a:ext cx="216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YOUR LOGO                                                                                                                  ABOUT                  PROJECT                          PRICE                 TEAM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" name="Google Shape;108;p12"/>
            <p:cNvGrpSpPr/>
            <p:nvPr/>
          </p:nvGrpSpPr>
          <p:grpSpPr>
            <a:xfrm>
              <a:off x="13950053" y="263425"/>
              <a:ext cx="105501" cy="105501"/>
              <a:chOff x="0" y="0"/>
              <a:chExt cx="812800" cy="812800"/>
            </a:xfrm>
          </p:grpSpPr>
          <p:sp>
            <p:nvSpPr>
              <p:cNvPr id="109" name="Google Shape;109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" name="Google Shape;111;p12"/>
            <p:cNvGrpSpPr/>
            <p:nvPr/>
          </p:nvGrpSpPr>
          <p:grpSpPr>
            <a:xfrm>
              <a:off x="17449890" y="263425"/>
              <a:ext cx="105501" cy="105501"/>
              <a:chOff x="0" y="0"/>
              <a:chExt cx="812800" cy="812800"/>
            </a:xfrm>
          </p:grpSpPr>
          <p:sp>
            <p:nvSpPr>
              <p:cNvPr id="112" name="Google Shape;112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" name="Google Shape;114;p12"/>
            <p:cNvGrpSpPr/>
            <p:nvPr/>
          </p:nvGrpSpPr>
          <p:grpSpPr>
            <a:xfrm>
              <a:off x="19791521" y="263425"/>
              <a:ext cx="105501" cy="105501"/>
              <a:chOff x="0" y="0"/>
              <a:chExt cx="812800" cy="812800"/>
            </a:xfrm>
          </p:grpSpPr>
          <p:sp>
            <p:nvSpPr>
              <p:cNvPr id="115" name="Google Shape;115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17" name="Google Shape;11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2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D17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71A"/>
              </a:solidFill>
            </a:endParaRPr>
          </a:p>
        </p:txBody>
      </p:sp>
      <p:grpSp>
        <p:nvGrpSpPr>
          <p:cNvPr id="119" name="Google Shape;119;p12"/>
          <p:cNvGrpSpPr/>
          <p:nvPr/>
        </p:nvGrpSpPr>
        <p:grpSpPr>
          <a:xfrm>
            <a:off x="8490350" y="6235562"/>
            <a:ext cx="2180824" cy="2180824"/>
            <a:chOff x="0" y="0"/>
            <a:chExt cx="812800" cy="812800"/>
          </a:xfrm>
        </p:grpSpPr>
        <p:sp>
          <p:nvSpPr>
            <p:cNvPr id="120" name="Google Shape;120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12"/>
          <p:cNvGrpSpPr/>
          <p:nvPr/>
        </p:nvGrpSpPr>
        <p:grpSpPr>
          <a:xfrm>
            <a:off x="12948875" y="2148887"/>
            <a:ext cx="2180824" cy="2180824"/>
            <a:chOff x="0" y="0"/>
            <a:chExt cx="812800" cy="812800"/>
          </a:xfrm>
        </p:grpSpPr>
        <p:sp>
          <p:nvSpPr>
            <p:cNvPr id="123" name="Google Shape;123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12"/>
          <p:cNvGrpSpPr/>
          <p:nvPr/>
        </p:nvGrpSpPr>
        <p:grpSpPr>
          <a:xfrm>
            <a:off x="3640700" y="6193375"/>
            <a:ext cx="2180824" cy="2180824"/>
            <a:chOff x="0" y="0"/>
            <a:chExt cx="812800" cy="812800"/>
          </a:xfrm>
        </p:grpSpPr>
        <p:sp>
          <p:nvSpPr>
            <p:cNvPr id="126" name="Google Shape;126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12"/>
          <p:cNvGrpSpPr/>
          <p:nvPr/>
        </p:nvGrpSpPr>
        <p:grpSpPr>
          <a:xfrm>
            <a:off x="12948862" y="6235562"/>
            <a:ext cx="2180824" cy="2180824"/>
            <a:chOff x="0" y="0"/>
            <a:chExt cx="812800" cy="812800"/>
          </a:xfrm>
        </p:grpSpPr>
        <p:sp>
          <p:nvSpPr>
            <p:cNvPr id="129" name="Google Shape;129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12"/>
          <p:cNvGrpSpPr/>
          <p:nvPr/>
        </p:nvGrpSpPr>
        <p:grpSpPr>
          <a:xfrm>
            <a:off x="10157586" y="8120515"/>
            <a:ext cx="166055" cy="166055"/>
            <a:chOff x="0" y="0"/>
            <a:chExt cx="812800" cy="812800"/>
          </a:xfrm>
        </p:grpSpPr>
        <p:sp>
          <p:nvSpPr>
            <p:cNvPr id="132" name="Google Shape;132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12"/>
          <p:cNvGrpSpPr/>
          <p:nvPr/>
        </p:nvGrpSpPr>
        <p:grpSpPr>
          <a:xfrm>
            <a:off x="14638324" y="4023115"/>
            <a:ext cx="166055" cy="166055"/>
            <a:chOff x="0" y="0"/>
            <a:chExt cx="812800" cy="812800"/>
          </a:xfrm>
        </p:grpSpPr>
        <p:sp>
          <p:nvSpPr>
            <p:cNvPr id="135" name="Google Shape;135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12"/>
          <p:cNvGrpSpPr/>
          <p:nvPr/>
        </p:nvGrpSpPr>
        <p:grpSpPr>
          <a:xfrm>
            <a:off x="14594211" y="8149127"/>
            <a:ext cx="166055" cy="166055"/>
            <a:chOff x="0" y="0"/>
            <a:chExt cx="812800" cy="812800"/>
          </a:xfrm>
        </p:grpSpPr>
        <p:sp>
          <p:nvSpPr>
            <p:cNvPr id="138" name="Google Shape;138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2"/>
          <p:cNvGrpSpPr/>
          <p:nvPr/>
        </p:nvGrpSpPr>
        <p:grpSpPr>
          <a:xfrm>
            <a:off x="5294449" y="8106940"/>
            <a:ext cx="166055" cy="166055"/>
            <a:chOff x="0" y="0"/>
            <a:chExt cx="812800" cy="812800"/>
          </a:xfrm>
        </p:grpSpPr>
        <p:sp>
          <p:nvSpPr>
            <p:cNvPr id="141" name="Google Shape;141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2"/>
          <p:cNvSpPr txBox="1"/>
          <p:nvPr/>
        </p:nvSpPr>
        <p:spPr>
          <a:xfrm>
            <a:off x="12253367" y="4439838"/>
            <a:ext cx="35718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3499">
                <a:solidFill>
                  <a:srgbClr val="FFFFFF"/>
                </a:solidFill>
              </a:rPr>
              <a:t>Luv Sharma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B22115, CSE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2"/>
          <p:cNvSpPr txBox="1"/>
          <p:nvPr/>
        </p:nvSpPr>
        <p:spPr>
          <a:xfrm>
            <a:off x="12253367" y="8514076"/>
            <a:ext cx="35718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3499">
                <a:solidFill>
                  <a:srgbClr val="FFFFFF"/>
                </a:solidFill>
              </a:rPr>
              <a:t>Vivek Aggarwal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B22145, CSE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0262" y="6376125"/>
            <a:ext cx="1880975" cy="18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0625" y="6343288"/>
            <a:ext cx="1880975" cy="18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6375" y="2277188"/>
            <a:ext cx="1880975" cy="18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98800" y="6394887"/>
            <a:ext cx="1880975" cy="18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098825" y="2316128"/>
            <a:ext cx="1880975" cy="188384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2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"/>
          <p:cNvSpPr txBox="1"/>
          <p:nvPr/>
        </p:nvSpPr>
        <p:spPr>
          <a:xfrm>
            <a:off x="-1367471" y="490804"/>
            <a:ext cx="904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12"/>
          <p:cNvGrpSpPr/>
          <p:nvPr/>
        </p:nvGrpSpPr>
        <p:grpSpPr>
          <a:xfrm>
            <a:off x="8440237" y="2274987"/>
            <a:ext cx="2180824" cy="2180824"/>
            <a:chOff x="0" y="0"/>
            <a:chExt cx="812800" cy="812800"/>
          </a:xfrm>
        </p:grpSpPr>
        <p:sp>
          <p:nvSpPr>
            <p:cNvPr id="153" name="Google Shape;153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5" name="Google Shape;155;p12"/>
          <p:cNvPicPr preferRelativeResize="0"/>
          <p:nvPr/>
        </p:nvPicPr>
        <p:blipFill rotWithShape="1">
          <a:blip r:embed="rId10">
            <a:alphaModFix/>
          </a:blip>
          <a:srcRect b="52465" l="46152" r="3119" t="17315"/>
          <a:stretch/>
        </p:blipFill>
        <p:spPr>
          <a:xfrm>
            <a:off x="8564050" y="2402838"/>
            <a:ext cx="1957200" cy="192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12"/>
          <p:cNvSpPr txBox="1"/>
          <p:nvPr/>
        </p:nvSpPr>
        <p:spPr>
          <a:xfrm>
            <a:off x="7756743" y="4594251"/>
            <a:ext cx="35718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3499">
                <a:solidFill>
                  <a:srgbClr val="FFFFFF"/>
                </a:solidFill>
              </a:rPr>
              <a:t>Anoushkrit Goel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S22042, Mentor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12"/>
          <p:cNvGrpSpPr/>
          <p:nvPr/>
        </p:nvGrpSpPr>
        <p:grpSpPr>
          <a:xfrm>
            <a:off x="10246261" y="4023115"/>
            <a:ext cx="166055" cy="166055"/>
            <a:chOff x="0" y="0"/>
            <a:chExt cx="812800" cy="812800"/>
          </a:xfrm>
        </p:grpSpPr>
        <p:sp>
          <p:nvSpPr>
            <p:cNvPr id="158" name="Google Shape;158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0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472" name="Google Shape;472;p30"/>
          <p:cNvSpPr txBox="1"/>
          <p:nvPr/>
        </p:nvSpPr>
        <p:spPr>
          <a:xfrm>
            <a:off x="1028700" y="2967300"/>
            <a:ext cx="1443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Retrieval Augmented Generation (RAG)</a:t>
            </a:r>
            <a:endParaRPr/>
          </a:p>
        </p:txBody>
      </p:sp>
      <p:sp>
        <p:nvSpPr>
          <p:cNvPr id="473" name="Google Shape;473;p30"/>
          <p:cNvSpPr txBox="1"/>
          <p:nvPr/>
        </p:nvSpPr>
        <p:spPr>
          <a:xfrm>
            <a:off x="1070850" y="3966900"/>
            <a:ext cx="16146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RAG</a:t>
            </a: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is a technique for enhancing the accuracy and reliability of generative AI models with facts fetched from </a:t>
            </a:r>
            <a:r>
              <a:rPr i="1" lang="en-US" sz="2400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</a:rPr>
              <a:t>external</a:t>
            </a: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sources.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p30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850" y="985956"/>
            <a:ext cx="12330650" cy="1649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7675" y="5429250"/>
            <a:ext cx="9772650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1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482" name="Google Shape;482;p31"/>
          <p:cNvSpPr txBox="1"/>
          <p:nvPr/>
        </p:nvSpPr>
        <p:spPr>
          <a:xfrm>
            <a:off x="1052550" y="2814625"/>
            <a:ext cx="1443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Adaptive RAG</a:t>
            </a:r>
            <a:endParaRPr/>
          </a:p>
        </p:txBody>
      </p:sp>
      <p:sp>
        <p:nvSpPr>
          <p:cNvPr id="483" name="Google Shape;483;p31"/>
          <p:cNvSpPr txBox="1"/>
          <p:nvPr/>
        </p:nvSpPr>
        <p:spPr>
          <a:xfrm>
            <a:off x="619225" y="3661825"/>
            <a:ext cx="1696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Adaptive RAG builds on RAG by dynamically searching the </a:t>
            </a:r>
            <a:r>
              <a:rPr i="1" lang="en-US" sz="2200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  <a:r>
              <a:rPr lang="en-US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tailoring results to the user's specific needs. 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While powerful, it wasn't ideal for our medical chatbot due to the </a:t>
            </a:r>
            <a:r>
              <a:rPr i="1" lang="en-US" sz="2200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</a:rPr>
              <a:t>unreliability</a:t>
            </a:r>
            <a:r>
              <a:rPr lang="en-US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of web-based </a:t>
            </a:r>
            <a:r>
              <a:rPr i="1" lang="en-US" sz="2200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</a:rPr>
              <a:t>medical</a:t>
            </a:r>
            <a:r>
              <a:rPr lang="en-US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en-US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p31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71A"/>
              </a:solidFill>
            </a:endParaRPr>
          </a:p>
        </p:txBody>
      </p:sp>
      <p:pic>
        <p:nvPicPr>
          <p:cNvPr id="485" name="Google Shape;4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700" y="5245825"/>
            <a:ext cx="17722598" cy="39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550" y="990387"/>
            <a:ext cx="12283049" cy="164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2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492" name="Google Shape;492;p32"/>
          <p:cNvSpPr txBox="1"/>
          <p:nvPr/>
        </p:nvSpPr>
        <p:spPr>
          <a:xfrm>
            <a:off x="1052550" y="2814625"/>
            <a:ext cx="1443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Multi</a:t>
            </a:r>
            <a:r>
              <a:rPr lang="en-US" sz="4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4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Modal RAG</a:t>
            </a:r>
            <a:endParaRPr/>
          </a:p>
        </p:txBody>
      </p:sp>
      <p:sp>
        <p:nvSpPr>
          <p:cNvPr id="493" name="Google Shape;493;p32"/>
          <p:cNvSpPr txBox="1"/>
          <p:nvPr/>
        </p:nvSpPr>
        <p:spPr>
          <a:xfrm>
            <a:off x="619225" y="3661825"/>
            <a:ext cx="16969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Technique that expands upon RAG to encompass different data types. MM-RAG goes beyond text, allowing the LLM to consider information from </a:t>
            </a:r>
            <a:r>
              <a:rPr i="1" lang="en-US" sz="2200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</a:rPr>
              <a:t>images, tables, and other formats</a:t>
            </a:r>
            <a:r>
              <a:rPr lang="en-US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Creating a more versatile system that can understand and respond to questions based on a wider </a:t>
            </a:r>
            <a:r>
              <a:rPr i="1" lang="en-US" sz="2200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</a:rPr>
              <a:t>range</a:t>
            </a:r>
            <a:r>
              <a:rPr lang="en-US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of data.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32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71A"/>
              </a:solidFill>
            </a:endParaRPr>
          </a:p>
        </p:txBody>
      </p:sp>
      <p:pic>
        <p:nvPicPr>
          <p:cNvPr id="495" name="Google Shape;4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374" y="-5031250"/>
            <a:ext cx="15690552" cy="461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550" y="1031475"/>
            <a:ext cx="12391752" cy="1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675" y="5353525"/>
            <a:ext cx="17058611" cy="478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3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503" name="Google Shape;503;p33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71A"/>
              </a:solidFill>
            </a:endParaRPr>
          </a:p>
        </p:txBody>
      </p:sp>
      <p:pic>
        <p:nvPicPr>
          <p:cNvPr id="504" name="Google Shape;5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25" y="1794849"/>
            <a:ext cx="16233149" cy="80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3"/>
          <p:cNvSpPr txBox="1"/>
          <p:nvPr/>
        </p:nvSpPr>
        <p:spPr>
          <a:xfrm>
            <a:off x="1052550" y="782250"/>
            <a:ext cx="1828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Comparison between </a:t>
            </a:r>
            <a:r>
              <a:rPr lang="en-US" sz="3000">
                <a:solidFill>
                  <a:srgbClr val="6CE5E8"/>
                </a:solidFill>
                <a:latin typeface="Roboto Mono"/>
                <a:ea typeface="Roboto Mono"/>
                <a:cs typeface="Roboto Mono"/>
                <a:sym typeface="Roboto Mono"/>
              </a:rPr>
              <a:t>GPT-3.5</a:t>
            </a:r>
            <a:r>
              <a:rPr lang="en-US" sz="3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and </a:t>
            </a:r>
            <a:r>
              <a:rPr lang="en-US" sz="3000">
                <a:solidFill>
                  <a:srgbClr val="6CE5E8"/>
                </a:solidFill>
                <a:latin typeface="Roboto Mono"/>
                <a:ea typeface="Roboto Mono"/>
                <a:cs typeface="Roboto Mono"/>
                <a:sym typeface="Roboto Mono"/>
              </a:rPr>
              <a:t>DDx LLaMA</a:t>
            </a:r>
            <a:endParaRPr sz="3000">
              <a:solidFill>
                <a:srgbClr val="6CE5E8"/>
              </a:solidFill>
            </a:endParaRPr>
          </a:p>
        </p:txBody>
      </p:sp>
      <p:sp>
        <p:nvSpPr>
          <p:cNvPr id="506" name="Google Shape;506;p33"/>
          <p:cNvSpPr/>
          <p:nvPr/>
        </p:nvSpPr>
        <p:spPr>
          <a:xfrm>
            <a:off x="1099900" y="1604225"/>
            <a:ext cx="4718700" cy="5892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71A"/>
              </a:solidFill>
            </a:endParaRPr>
          </a:p>
        </p:txBody>
      </p:sp>
      <p:sp>
        <p:nvSpPr>
          <p:cNvPr id="507" name="Google Shape;507;p33"/>
          <p:cNvSpPr txBox="1"/>
          <p:nvPr/>
        </p:nvSpPr>
        <p:spPr>
          <a:xfrm>
            <a:off x="1023700" y="1502175"/>
            <a:ext cx="53031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Case Study From </a:t>
            </a:r>
            <a:r>
              <a:rPr lang="en-US" sz="3200">
                <a:solidFill>
                  <a:srgbClr val="6CE5E8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MSD</a:t>
            </a:r>
            <a:endParaRPr sz="3200">
              <a:solidFill>
                <a:srgbClr val="6CE5E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4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513" name="Google Shape;513;p34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71A"/>
              </a:solidFill>
            </a:endParaRPr>
          </a:p>
        </p:txBody>
      </p:sp>
      <p:pic>
        <p:nvPicPr>
          <p:cNvPr id="514" name="Google Shape;5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738" y="338413"/>
            <a:ext cx="16360525" cy="96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5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520" name="Google Shape;520;p35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71A"/>
              </a:solidFill>
            </a:endParaRPr>
          </a:p>
        </p:txBody>
      </p:sp>
      <p:pic>
        <p:nvPicPr>
          <p:cNvPr id="521" name="Google Shape;5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95525"/>
            <a:ext cx="17983201" cy="809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527" name="Google Shape;527;p36"/>
          <p:cNvSpPr txBox="1"/>
          <p:nvPr/>
        </p:nvSpPr>
        <p:spPr>
          <a:xfrm>
            <a:off x="67650" y="4681800"/>
            <a:ext cx="1828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USER INTERFACE DEMO</a:t>
            </a:r>
            <a:endParaRPr sz="7200"/>
          </a:p>
        </p:txBody>
      </p:sp>
      <p:sp>
        <p:nvSpPr>
          <p:cNvPr id="528" name="Google Shape;528;p36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71A"/>
              </a:solidFill>
            </a:endParaRPr>
          </a:p>
        </p:txBody>
      </p:sp>
      <p:pic>
        <p:nvPicPr>
          <p:cNvPr id="529" name="Google Shape;5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550" y="1031487"/>
            <a:ext cx="12391752" cy="1657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535" name="Google Shape;535;p37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71A"/>
              </a:solidFill>
            </a:endParaRPr>
          </a:p>
        </p:txBody>
      </p:sp>
      <p:pic>
        <p:nvPicPr>
          <p:cNvPr id="536" name="Google Shape;5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682" y="1031475"/>
            <a:ext cx="6866231" cy="1444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7" name="Google Shape;537;p37"/>
          <p:cNvGrpSpPr/>
          <p:nvPr/>
        </p:nvGrpSpPr>
        <p:grpSpPr>
          <a:xfrm>
            <a:off x="1098775" y="7959100"/>
            <a:ext cx="6946444" cy="1100748"/>
            <a:chOff x="0" y="-47625"/>
            <a:chExt cx="1829504" cy="289907"/>
          </a:xfrm>
        </p:grpSpPr>
        <p:sp>
          <p:nvSpPr>
            <p:cNvPr id="538" name="Google Shape;538;p37"/>
            <p:cNvSpPr/>
            <p:nvPr/>
          </p:nvSpPr>
          <p:spPr>
            <a:xfrm>
              <a:off x="0" y="0"/>
              <a:ext cx="1829504" cy="242282"/>
            </a:xfrm>
            <a:custGeom>
              <a:rect b="b" l="l" r="r" t="t"/>
              <a:pathLst>
                <a:path extrusionOk="0" h="242282" w="1829504">
                  <a:moveTo>
                    <a:pt x="89162" y="0"/>
                  </a:moveTo>
                  <a:lnTo>
                    <a:pt x="1740342" y="0"/>
                  </a:lnTo>
                  <a:cubicBezTo>
                    <a:pt x="1789585" y="0"/>
                    <a:pt x="1829504" y="39919"/>
                    <a:pt x="1829504" y="89162"/>
                  </a:cubicBezTo>
                  <a:lnTo>
                    <a:pt x="1829504" y="153120"/>
                  </a:lnTo>
                  <a:cubicBezTo>
                    <a:pt x="1829504" y="202363"/>
                    <a:pt x="1789585" y="242282"/>
                    <a:pt x="1740342" y="242282"/>
                  </a:cubicBezTo>
                  <a:lnTo>
                    <a:pt x="89162" y="242282"/>
                  </a:lnTo>
                  <a:cubicBezTo>
                    <a:pt x="39919" y="242282"/>
                    <a:pt x="0" y="202363"/>
                    <a:pt x="0" y="153120"/>
                  </a:cubicBezTo>
                  <a:lnTo>
                    <a:pt x="0" y="89162"/>
                  </a:lnTo>
                  <a:cubicBezTo>
                    <a:pt x="0" y="39919"/>
                    <a:pt x="39919" y="0"/>
                    <a:pt x="891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7"/>
            <p:cNvSpPr txBox="1"/>
            <p:nvPr/>
          </p:nvSpPr>
          <p:spPr>
            <a:xfrm>
              <a:off x="0" y="-47625"/>
              <a:ext cx="18294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0" name="Google Shape;540;p37"/>
          <p:cNvSpPr txBox="1"/>
          <p:nvPr/>
        </p:nvSpPr>
        <p:spPr>
          <a:xfrm>
            <a:off x="2274800" y="8318900"/>
            <a:ext cx="54615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3499">
                <a:solidFill>
                  <a:srgbClr val="FFFFFF"/>
                </a:solidFill>
              </a:rPr>
              <a:t>Better Retrieval Techniques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1" name="Google Shape;541;p37"/>
          <p:cNvGrpSpPr/>
          <p:nvPr/>
        </p:nvGrpSpPr>
        <p:grpSpPr>
          <a:xfrm>
            <a:off x="1084550" y="4143543"/>
            <a:ext cx="6946444" cy="1100748"/>
            <a:chOff x="0" y="-47625"/>
            <a:chExt cx="1829504" cy="289907"/>
          </a:xfrm>
        </p:grpSpPr>
        <p:sp>
          <p:nvSpPr>
            <p:cNvPr id="542" name="Google Shape;542;p37"/>
            <p:cNvSpPr/>
            <p:nvPr/>
          </p:nvSpPr>
          <p:spPr>
            <a:xfrm>
              <a:off x="0" y="0"/>
              <a:ext cx="1829504" cy="242282"/>
            </a:xfrm>
            <a:custGeom>
              <a:rect b="b" l="l" r="r" t="t"/>
              <a:pathLst>
                <a:path extrusionOk="0" h="242282" w="1829504">
                  <a:moveTo>
                    <a:pt x="89162" y="0"/>
                  </a:moveTo>
                  <a:lnTo>
                    <a:pt x="1740342" y="0"/>
                  </a:lnTo>
                  <a:cubicBezTo>
                    <a:pt x="1789585" y="0"/>
                    <a:pt x="1829504" y="39919"/>
                    <a:pt x="1829504" y="89162"/>
                  </a:cubicBezTo>
                  <a:lnTo>
                    <a:pt x="1829504" y="153120"/>
                  </a:lnTo>
                  <a:cubicBezTo>
                    <a:pt x="1829504" y="202363"/>
                    <a:pt x="1789585" y="242282"/>
                    <a:pt x="1740342" y="242282"/>
                  </a:cubicBezTo>
                  <a:lnTo>
                    <a:pt x="89162" y="242282"/>
                  </a:lnTo>
                  <a:cubicBezTo>
                    <a:pt x="39919" y="242282"/>
                    <a:pt x="0" y="202363"/>
                    <a:pt x="0" y="153120"/>
                  </a:cubicBezTo>
                  <a:lnTo>
                    <a:pt x="0" y="89162"/>
                  </a:lnTo>
                  <a:cubicBezTo>
                    <a:pt x="0" y="39919"/>
                    <a:pt x="39919" y="0"/>
                    <a:pt x="891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7"/>
            <p:cNvSpPr txBox="1"/>
            <p:nvPr/>
          </p:nvSpPr>
          <p:spPr>
            <a:xfrm>
              <a:off x="0" y="-47625"/>
              <a:ext cx="18294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37"/>
          <p:cNvSpPr txBox="1"/>
          <p:nvPr/>
        </p:nvSpPr>
        <p:spPr>
          <a:xfrm>
            <a:off x="2273201" y="4503341"/>
            <a:ext cx="52362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3499">
                <a:solidFill>
                  <a:srgbClr val="FFFFFF"/>
                </a:solidFill>
              </a:rPr>
              <a:t>Improving Dataset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7"/>
          <p:cNvSpPr txBox="1"/>
          <p:nvPr/>
        </p:nvSpPr>
        <p:spPr>
          <a:xfrm>
            <a:off x="1503715" y="4491616"/>
            <a:ext cx="998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b="0" i="0" lang="en-US" sz="3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7"/>
          <p:cNvSpPr txBox="1"/>
          <p:nvPr/>
        </p:nvSpPr>
        <p:spPr>
          <a:xfrm>
            <a:off x="1505320" y="8318891"/>
            <a:ext cx="998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b="0" i="0" lang="en-US" sz="3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499">
                <a:solidFill>
                  <a:srgbClr val="FFFFFF"/>
                </a:solidFill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7"/>
          <p:cNvSpPr txBox="1"/>
          <p:nvPr/>
        </p:nvSpPr>
        <p:spPr>
          <a:xfrm>
            <a:off x="1084550" y="2809843"/>
            <a:ext cx="16507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900">
                <a:solidFill>
                  <a:srgbClr val="6CE5E8"/>
                </a:solidFill>
              </a:rPr>
              <a:t>Future Aspects</a:t>
            </a:r>
            <a:endParaRPr i="0" sz="300" u="none" cap="none" strike="noStrike">
              <a:solidFill>
                <a:srgbClr val="6CE5E8"/>
              </a:solidFill>
            </a:endParaRPr>
          </a:p>
        </p:txBody>
      </p:sp>
      <p:grpSp>
        <p:nvGrpSpPr>
          <p:cNvPr id="548" name="Google Shape;548;p37"/>
          <p:cNvGrpSpPr/>
          <p:nvPr/>
        </p:nvGrpSpPr>
        <p:grpSpPr>
          <a:xfrm>
            <a:off x="1084550" y="6111350"/>
            <a:ext cx="9303943" cy="1100748"/>
            <a:chOff x="0" y="-47625"/>
            <a:chExt cx="1829504" cy="289907"/>
          </a:xfrm>
        </p:grpSpPr>
        <p:sp>
          <p:nvSpPr>
            <p:cNvPr id="549" name="Google Shape;549;p37"/>
            <p:cNvSpPr/>
            <p:nvPr/>
          </p:nvSpPr>
          <p:spPr>
            <a:xfrm>
              <a:off x="0" y="0"/>
              <a:ext cx="1829504" cy="242282"/>
            </a:xfrm>
            <a:custGeom>
              <a:rect b="b" l="l" r="r" t="t"/>
              <a:pathLst>
                <a:path extrusionOk="0" h="242282" w="1829504">
                  <a:moveTo>
                    <a:pt x="89162" y="0"/>
                  </a:moveTo>
                  <a:lnTo>
                    <a:pt x="1740342" y="0"/>
                  </a:lnTo>
                  <a:cubicBezTo>
                    <a:pt x="1789585" y="0"/>
                    <a:pt x="1829504" y="39919"/>
                    <a:pt x="1829504" y="89162"/>
                  </a:cubicBezTo>
                  <a:lnTo>
                    <a:pt x="1829504" y="153120"/>
                  </a:lnTo>
                  <a:cubicBezTo>
                    <a:pt x="1829504" y="202363"/>
                    <a:pt x="1789585" y="242282"/>
                    <a:pt x="1740342" y="242282"/>
                  </a:cubicBezTo>
                  <a:lnTo>
                    <a:pt x="89162" y="242282"/>
                  </a:lnTo>
                  <a:cubicBezTo>
                    <a:pt x="39919" y="242282"/>
                    <a:pt x="0" y="202363"/>
                    <a:pt x="0" y="153120"/>
                  </a:cubicBezTo>
                  <a:lnTo>
                    <a:pt x="0" y="89162"/>
                  </a:lnTo>
                  <a:cubicBezTo>
                    <a:pt x="0" y="39919"/>
                    <a:pt x="39919" y="0"/>
                    <a:pt x="891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7"/>
            <p:cNvSpPr txBox="1"/>
            <p:nvPr/>
          </p:nvSpPr>
          <p:spPr>
            <a:xfrm>
              <a:off x="0" y="-47625"/>
              <a:ext cx="18294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1" name="Google Shape;551;p37"/>
          <p:cNvSpPr txBox="1"/>
          <p:nvPr/>
        </p:nvSpPr>
        <p:spPr>
          <a:xfrm>
            <a:off x="2260575" y="6471150"/>
            <a:ext cx="72129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3499">
                <a:solidFill>
                  <a:srgbClr val="FFFFFF"/>
                </a:solidFill>
              </a:rPr>
              <a:t>Aligning Fusion Layer in LLaVA Med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7"/>
          <p:cNvSpPr txBox="1"/>
          <p:nvPr/>
        </p:nvSpPr>
        <p:spPr>
          <a:xfrm>
            <a:off x="1491095" y="6471141"/>
            <a:ext cx="998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b="0" i="0" lang="en-US" sz="3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499">
                <a:solidFill>
                  <a:srgbClr val="FFFFFF"/>
                </a:solidFill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8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558" name="Google Shape;558;p38"/>
          <p:cNvSpPr txBox="1"/>
          <p:nvPr/>
        </p:nvSpPr>
        <p:spPr>
          <a:xfrm>
            <a:off x="0" y="4637150"/>
            <a:ext cx="18288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Thank You!</a:t>
            </a:r>
            <a:endParaRPr sz="9600"/>
          </a:p>
        </p:txBody>
      </p:sp>
      <p:sp>
        <p:nvSpPr>
          <p:cNvPr id="559" name="Google Shape;559;p38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71A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9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565" name="Google Shape;565;p39"/>
          <p:cNvSpPr txBox="1"/>
          <p:nvPr/>
        </p:nvSpPr>
        <p:spPr>
          <a:xfrm>
            <a:off x="0" y="4637150"/>
            <a:ext cx="18288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Image References</a:t>
            </a:r>
            <a:endParaRPr sz="9600"/>
          </a:p>
        </p:txBody>
      </p:sp>
      <p:sp>
        <p:nvSpPr>
          <p:cNvPr id="566" name="Google Shape;566;p39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71A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/>
          <p:nvPr/>
        </p:nvSpPr>
        <p:spPr>
          <a:xfrm>
            <a:off x="238125" y="476250"/>
            <a:ext cx="174582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"/>
          <p:cNvSpPr txBox="1"/>
          <p:nvPr/>
        </p:nvSpPr>
        <p:spPr>
          <a:xfrm>
            <a:off x="6819150" y="9286875"/>
            <a:ext cx="59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Workflow</a:t>
            </a:r>
            <a:r>
              <a:rPr lang="en-US" sz="4200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Timeline </a:t>
            </a:r>
            <a:endParaRPr sz="4200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166" name="Google Shape;1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9050" y="992600"/>
            <a:ext cx="18766100" cy="83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0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572" name="Google Shape;572;p40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71A"/>
              </a:solidFill>
            </a:endParaRPr>
          </a:p>
        </p:txBody>
      </p:sp>
      <p:pic>
        <p:nvPicPr>
          <p:cNvPr id="573" name="Google Shape;573;p40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050" y="3220488"/>
            <a:ext cx="17983201" cy="3846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1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579" name="Google Shape;579;p41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71A"/>
              </a:solidFill>
            </a:endParaRPr>
          </a:p>
        </p:txBody>
      </p:sp>
      <p:pic>
        <p:nvPicPr>
          <p:cNvPr id="580" name="Google Shape;580;p41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212" y="262550"/>
            <a:ext cx="16659574" cy="101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2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586" name="Google Shape;586;p42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71A"/>
              </a:solidFill>
            </a:endParaRPr>
          </a:p>
        </p:txBody>
      </p:sp>
      <p:pic>
        <p:nvPicPr>
          <p:cNvPr id="587" name="Google Shape;587;p42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1029" y="480262"/>
            <a:ext cx="13881247" cy="932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2">
            <a:hlinkClick action="ppaction://hlinksldjump"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2388" y="684925"/>
            <a:ext cx="13423225" cy="89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3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594" name="Google Shape;594;p43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71A"/>
              </a:solidFill>
            </a:endParaRPr>
          </a:p>
        </p:txBody>
      </p:sp>
      <p:pic>
        <p:nvPicPr>
          <p:cNvPr id="595" name="Google Shape;595;p43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6563" y="486913"/>
            <a:ext cx="16437774" cy="70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3">
            <a:hlinkClick action="ppaction://hlinksldjump"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7163" y="7564275"/>
            <a:ext cx="16276574" cy="26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4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602" name="Google Shape;602;p44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71A"/>
              </a:solidFill>
            </a:endParaRPr>
          </a:p>
        </p:txBody>
      </p:sp>
      <p:pic>
        <p:nvPicPr>
          <p:cNvPr id="603" name="Google Shape;603;p44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4225" y="363250"/>
            <a:ext cx="16314850" cy="992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609" name="Google Shape;609;p45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71A"/>
              </a:solidFill>
            </a:endParaRPr>
          </a:p>
        </p:txBody>
      </p:sp>
      <p:pic>
        <p:nvPicPr>
          <p:cNvPr id="610" name="Google Shape;610;p45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5704" y="262550"/>
            <a:ext cx="6442896" cy="100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6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616" name="Google Shape;616;p46"/>
          <p:cNvSpPr/>
          <p:nvPr/>
        </p:nvSpPr>
        <p:spPr>
          <a:xfrm>
            <a:off x="238125" y="476250"/>
            <a:ext cx="174582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6"/>
          <p:cNvSpPr txBox="1"/>
          <p:nvPr/>
        </p:nvSpPr>
        <p:spPr>
          <a:xfrm>
            <a:off x="5687188" y="7977125"/>
            <a:ext cx="656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LLaVA Med’s Architecture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8" name="Google Shape;618;p46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513" y="2786050"/>
            <a:ext cx="15973425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7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624" name="Google Shape;624;p47"/>
          <p:cNvSpPr/>
          <p:nvPr/>
        </p:nvSpPr>
        <p:spPr>
          <a:xfrm>
            <a:off x="238125" y="476250"/>
            <a:ext cx="174582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p47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3824" y="390525"/>
            <a:ext cx="13826816" cy="95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4"/>
          <p:cNvGrpSpPr/>
          <p:nvPr/>
        </p:nvGrpSpPr>
        <p:grpSpPr>
          <a:xfrm>
            <a:off x="1006833" y="7440268"/>
            <a:ext cx="6946444" cy="1100748"/>
            <a:chOff x="0" y="-47625"/>
            <a:chExt cx="1829504" cy="289907"/>
          </a:xfrm>
        </p:grpSpPr>
        <p:sp>
          <p:nvSpPr>
            <p:cNvPr id="172" name="Google Shape;172;p14"/>
            <p:cNvSpPr/>
            <p:nvPr/>
          </p:nvSpPr>
          <p:spPr>
            <a:xfrm>
              <a:off x="0" y="0"/>
              <a:ext cx="1829504" cy="242282"/>
            </a:xfrm>
            <a:custGeom>
              <a:rect b="b" l="l" r="r" t="t"/>
              <a:pathLst>
                <a:path extrusionOk="0" h="242282" w="1829504">
                  <a:moveTo>
                    <a:pt x="89162" y="0"/>
                  </a:moveTo>
                  <a:lnTo>
                    <a:pt x="1740342" y="0"/>
                  </a:lnTo>
                  <a:cubicBezTo>
                    <a:pt x="1789585" y="0"/>
                    <a:pt x="1829504" y="39919"/>
                    <a:pt x="1829504" y="89162"/>
                  </a:cubicBezTo>
                  <a:lnTo>
                    <a:pt x="1829504" y="153120"/>
                  </a:lnTo>
                  <a:cubicBezTo>
                    <a:pt x="1829504" y="202363"/>
                    <a:pt x="1789585" y="242282"/>
                    <a:pt x="1740342" y="242282"/>
                  </a:cubicBezTo>
                  <a:lnTo>
                    <a:pt x="89162" y="242282"/>
                  </a:lnTo>
                  <a:cubicBezTo>
                    <a:pt x="39919" y="242282"/>
                    <a:pt x="0" y="202363"/>
                    <a:pt x="0" y="153120"/>
                  </a:cubicBezTo>
                  <a:lnTo>
                    <a:pt x="0" y="89162"/>
                  </a:lnTo>
                  <a:cubicBezTo>
                    <a:pt x="0" y="39919"/>
                    <a:pt x="39919" y="0"/>
                    <a:pt x="891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4"/>
            <p:cNvSpPr txBox="1"/>
            <p:nvPr/>
          </p:nvSpPr>
          <p:spPr>
            <a:xfrm>
              <a:off x="0" y="-47625"/>
              <a:ext cx="18294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14"/>
          <p:cNvSpPr txBox="1"/>
          <p:nvPr/>
        </p:nvSpPr>
        <p:spPr>
          <a:xfrm>
            <a:off x="2411455" y="7800066"/>
            <a:ext cx="52362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3499">
                <a:solidFill>
                  <a:srgbClr val="FFFFFF"/>
                </a:solidFill>
              </a:rPr>
              <a:t>MultiModal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14"/>
          <p:cNvGrpSpPr/>
          <p:nvPr/>
        </p:nvGrpSpPr>
        <p:grpSpPr>
          <a:xfrm>
            <a:off x="1028700" y="5207418"/>
            <a:ext cx="6946444" cy="1100748"/>
            <a:chOff x="0" y="-47625"/>
            <a:chExt cx="1829504" cy="289907"/>
          </a:xfrm>
        </p:grpSpPr>
        <p:sp>
          <p:nvSpPr>
            <p:cNvPr id="176" name="Google Shape;176;p14"/>
            <p:cNvSpPr/>
            <p:nvPr/>
          </p:nvSpPr>
          <p:spPr>
            <a:xfrm>
              <a:off x="0" y="0"/>
              <a:ext cx="1829504" cy="242282"/>
            </a:xfrm>
            <a:custGeom>
              <a:rect b="b" l="l" r="r" t="t"/>
              <a:pathLst>
                <a:path extrusionOk="0" h="242282" w="1829504">
                  <a:moveTo>
                    <a:pt x="89162" y="0"/>
                  </a:moveTo>
                  <a:lnTo>
                    <a:pt x="1740342" y="0"/>
                  </a:lnTo>
                  <a:cubicBezTo>
                    <a:pt x="1789585" y="0"/>
                    <a:pt x="1829504" y="39919"/>
                    <a:pt x="1829504" y="89162"/>
                  </a:cubicBezTo>
                  <a:lnTo>
                    <a:pt x="1829504" y="153120"/>
                  </a:lnTo>
                  <a:cubicBezTo>
                    <a:pt x="1829504" y="202363"/>
                    <a:pt x="1789585" y="242282"/>
                    <a:pt x="1740342" y="242282"/>
                  </a:cubicBezTo>
                  <a:lnTo>
                    <a:pt x="89162" y="242282"/>
                  </a:lnTo>
                  <a:cubicBezTo>
                    <a:pt x="39919" y="242282"/>
                    <a:pt x="0" y="202363"/>
                    <a:pt x="0" y="153120"/>
                  </a:cubicBezTo>
                  <a:lnTo>
                    <a:pt x="0" y="89162"/>
                  </a:lnTo>
                  <a:cubicBezTo>
                    <a:pt x="0" y="39919"/>
                    <a:pt x="39919" y="0"/>
                    <a:pt x="891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4"/>
            <p:cNvSpPr txBox="1"/>
            <p:nvPr/>
          </p:nvSpPr>
          <p:spPr>
            <a:xfrm>
              <a:off x="0" y="-47625"/>
              <a:ext cx="18294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14"/>
          <p:cNvSpPr txBox="1"/>
          <p:nvPr/>
        </p:nvSpPr>
        <p:spPr>
          <a:xfrm>
            <a:off x="2445951" y="5567216"/>
            <a:ext cx="52362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3499">
                <a:solidFill>
                  <a:srgbClr val="FFFFFF"/>
                </a:solidFill>
              </a:rPr>
              <a:t>OpenSource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1447865" y="5555491"/>
            <a:ext cx="998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b="0" i="0" lang="en-US" sz="3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1413370" y="7800066"/>
            <a:ext cx="998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b="0" i="0" lang="en-US" sz="3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4">
            <a:hlinkClick action="ppaction://hlinksldjump" r:id="rId3"/>
          </p:cNvPr>
          <p:cNvSpPr txBox="1"/>
          <p:nvPr/>
        </p:nvSpPr>
        <p:spPr>
          <a:xfrm>
            <a:off x="1028700" y="1374050"/>
            <a:ext cx="465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LLaVA Med</a:t>
            </a:r>
            <a:endParaRPr i="0" sz="1400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182" name="Google Shape;182;p14"/>
          <p:cNvGrpSpPr/>
          <p:nvPr/>
        </p:nvGrpSpPr>
        <p:grpSpPr>
          <a:xfrm>
            <a:off x="7720018" y="8338578"/>
            <a:ext cx="277002" cy="277002"/>
            <a:chOff x="0" y="0"/>
            <a:chExt cx="812800" cy="812800"/>
          </a:xfrm>
        </p:grpSpPr>
        <p:sp>
          <p:nvSpPr>
            <p:cNvPr id="183" name="Google Shape;183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93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4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14"/>
          <p:cNvSpPr/>
          <p:nvPr/>
        </p:nvSpPr>
        <p:spPr>
          <a:xfrm>
            <a:off x="0" y="1004523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186" name="Google Shape;186;p14"/>
          <p:cNvSpPr/>
          <p:nvPr/>
        </p:nvSpPr>
        <p:spPr>
          <a:xfrm>
            <a:off x="0" y="8006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grpSp>
        <p:nvGrpSpPr>
          <p:cNvPr id="187" name="Google Shape;187;p14"/>
          <p:cNvGrpSpPr/>
          <p:nvPr/>
        </p:nvGrpSpPr>
        <p:grpSpPr>
          <a:xfrm>
            <a:off x="1656777" y="784390"/>
            <a:ext cx="16230600" cy="276975"/>
            <a:chOff x="837436" y="133478"/>
            <a:chExt cx="21640800" cy="369300"/>
          </a:xfrm>
        </p:grpSpPr>
        <p:sp>
          <p:nvSpPr>
            <p:cNvPr id="188" name="Google Shape;188;p14"/>
            <p:cNvSpPr txBox="1"/>
            <p:nvPr/>
          </p:nvSpPr>
          <p:spPr>
            <a:xfrm>
              <a:off x="837436" y="133478"/>
              <a:ext cx="216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YOUR LOGO                                                                                                                  ABOUT                  PROJECT                          PRICE                 TEAM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" name="Google Shape;189;p14"/>
            <p:cNvGrpSpPr/>
            <p:nvPr/>
          </p:nvGrpSpPr>
          <p:grpSpPr>
            <a:xfrm>
              <a:off x="13950053" y="263425"/>
              <a:ext cx="105501" cy="105501"/>
              <a:chOff x="0" y="0"/>
              <a:chExt cx="812800" cy="812800"/>
            </a:xfrm>
          </p:grpSpPr>
          <p:sp>
            <p:nvSpPr>
              <p:cNvPr id="190" name="Google Shape;19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14"/>
            <p:cNvGrpSpPr/>
            <p:nvPr/>
          </p:nvGrpSpPr>
          <p:grpSpPr>
            <a:xfrm>
              <a:off x="17449890" y="263425"/>
              <a:ext cx="105501" cy="105501"/>
              <a:chOff x="0" y="0"/>
              <a:chExt cx="812800" cy="812800"/>
            </a:xfrm>
          </p:grpSpPr>
          <p:sp>
            <p:nvSpPr>
              <p:cNvPr id="193" name="Google Shape;19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14"/>
            <p:cNvGrpSpPr/>
            <p:nvPr/>
          </p:nvGrpSpPr>
          <p:grpSpPr>
            <a:xfrm>
              <a:off x="19791521" y="263425"/>
              <a:ext cx="105501" cy="105501"/>
              <a:chOff x="0" y="0"/>
              <a:chExt cx="812800" cy="812800"/>
            </a:xfrm>
          </p:grpSpPr>
          <p:sp>
            <p:nvSpPr>
              <p:cNvPr id="196" name="Google Shape;19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98" name="Google Shape;19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4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D17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4"/>
          <p:cNvSpPr txBox="1"/>
          <p:nvPr/>
        </p:nvSpPr>
        <p:spPr>
          <a:xfrm>
            <a:off x="1028700" y="2560650"/>
            <a:ext cx="1537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Large Language &amp; Vision Assistant for BioMedicine by Microsoft Researchers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4"/>
          <p:cNvSpPr txBox="1"/>
          <p:nvPr/>
        </p:nvSpPr>
        <p:spPr>
          <a:xfrm>
            <a:off x="1028700" y="3873718"/>
            <a:ext cx="16507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900">
                <a:solidFill>
                  <a:srgbClr val="FFFFFF"/>
                </a:solidFill>
              </a:rPr>
              <a:t>Why choose LLaVA Med?</a:t>
            </a:r>
            <a:endParaRPr b="0" i="0" sz="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4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8692" y="206774"/>
            <a:ext cx="4849307" cy="111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4"/>
          <p:cNvGrpSpPr/>
          <p:nvPr/>
        </p:nvGrpSpPr>
        <p:grpSpPr>
          <a:xfrm>
            <a:off x="7682156" y="6105728"/>
            <a:ext cx="277002" cy="277002"/>
            <a:chOff x="0" y="0"/>
            <a:chExt cx="812800" cy="812800"/>
          </a:xfrm>
        </p:grpSpPr>
        <p:sp>
          <p:nvSpPr>
            <p:cNvPr id="205" name="Google Shape;205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93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4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14"/>
          <p:cNvSpPr txBox="1"/>
          <p:nvPr/>
        </p:nvSpPr>
        <p:spPr>
          <a:xfrm>
            <a:off x="954025" y="3087225"/>
            <a:ext cx="957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CE5E8"/>
                </a:solidFill>
                <a:latin typeface="Roboto Mono"/>
                <a:ea typeface="Roboto Mono"/>
                <a:cs typeface="Roboto Mono"/>
                <a:sym typeface="Roboto Mono"/>
              </a:rPr>
              <a:t>[PMC-15M, </a:t>
            </a:r>
            <a:r>
              <a:rPr lang="en-US" sz="1800">
                <a:solidFill>
                  <a:srgbClr val="6CE5E8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Self-generated Instruction-Following Data</a:t>
            </a:r>
            <a:r>
              <a:rPr lang="en-US" sz="1800">
                <a:solidFill>
                  <a:srgbClr val="6CE5E8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800">
              <a:solidFill>
                <a:srgbClr val="6CE5E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8" name="Google Shape;208;p14">
            <a:hlinkClick action="ppaction://hlinksldjump"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28926" y="5207400"/>
            <a:ext cx="8507274" cy="36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4"/>
          <p:cNvSpPr txBox="1"/>
          <p:nvPr/>
        </p:nvSpPr>
        <p:spPr>
          <a:xfrm>
            <a:off x="5383200" y="1656150"/>
            <a:ext cx="1215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CE5E8"/>
                </a:solidFill>
                <a:latin typeface="Roboto Mono"/>
                <a:ea typeface="Roboto Mono"/>
                <a:cs typeface="Roboto Mono"/>
                <a:sym typeface="Roboto Mono"/>
              </a:rPr>
              <a:t>NeurIPS(2023)</a:t>
            </a:r>
            <a:endParaRPr sz="3200">
              <a:solidFill>
                <a:srgbClr val="6CE5E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/>
          <p:nvPr/>
        </p:nvSpPr>
        <p:spPr>
          <a:xfrm>
            <a:off x="605350" y="4952000"/>
            <a:ext cx="484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46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 Mono Medium"/>
              <a:buChar char="●"/>
            </a:pPr>
            <a:r>
              <a:rPr lang="en-US" sz="23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Local Compute Limitations</a:t>
            </a:r>
            <a:endParaRPr sz="7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15" name="Google Shape;215;p15"/>
          <p:cNvSpPr txBox="1"/>
          <p:nvPr/>
        </p:nvSpPr>
        <p:spPr>
          <a:xfrm>
            <a:off x="1097650" y="5365925"/>
            <a:ext cx="5039100" cy="18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Insufficient </a:t>
            </a:r>
            <a:r>
              <a:rPr b="1" lang="en-US" sz="19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computational</a:t>
            </a: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resources locally necessitated seeking alternative solutions.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15"/>
          <p:cNvSpPr/>
          <p:nvPr/>
        </p:nvSpPr>
        <p:spPr>
          <a:xfrm>
            <a:off x="0" y="0"/>
            <a:ext cx="18288000" cy="166038"/>
          </a:xfrm>
          <a:custGeom>
            <a:rect b="b" l="l" r="r" t="t"/>
            <a:pathLst>
              <a:path extrusionOk="0" h="166038" w="18288000">
                <a:moveTo>
                  <a:pt x="0" y="0"/>
                </a:moveTo>
                <a:lnTo>
                  <a:pt x="18288000" y="0"/>
                </a:lnTo>
                <a:lnTo>
                  <a:pt x="18288000" y="166038"/>
                </a:lnTo>
                <a:lnTo>
                  <a:pt x="0" y="166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213172" l="0" r="0" t="-6007441"/>
            </a:stretch>
          </a:blipFill>
          <a:ln>
            <a:noFill/>
          </a:ln>
        </p:spPr>
      </p:sp>
      <p:sp>
        <p:nvSpPr>
          <p:cNvPr id="217" name="Google Shape;217;p15"/>
          <p:cNvSpPr/>
          <p:nvPr/>
        </p:nvSpPr>
        <p:spPr>
          <a:xfrm>
            <a:off x="0" y="10126531"/>
            <a:ext cx="18288000" cy="166038"/>
          </a:xfrm>
          <a:custGeom>
            <a:rect b="b" l="l" r="r" t="t"/>
            <a:pathLst>
              <a:path extrusionOk="0" h="166038" w="18288000">
                <a:moveTo>
                  <a:pt x="0" y="0"/>
                </a:moveTo>
                <a:lnTo>
                  <a:pt x="18288000" y="0"/>
                </a:lnTo>
                <a:lnTo>
                  <a:pt x="18288000" y="166038"/>
                </a:lnTo>
                <a:lnTo>
                  <a:pt x="0" y="166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213172" l="0" r="0" t="-6007441"/>
            </a:stretch>
          </a:blipFill>
          <a:ln>
            <a:noFill/>
          </a:ln>
        </p:spPr>
      </p:sp>
      <p:pic>
        <p:nvPicPr>
          <p:cNvPr id="218" name="Google Shape;21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04146" y="3222289"/>
            <a:ext cx="1783225" cy="1679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15"/>
          <p:cNvGrpSpPr/>
          <p:nvPr/>
        </p:nvGrpSpPr>
        <p:grpSpPr>
          <a:xfrm>
            <a:off x="1656777" y="784390"/>
            <a:ext cx="16230600" cy="276975"/>
            <a:chOff x="837436" y="133478"/>
            <a:chExt cx="21640800" cy="369300"/>
          </a:xfrm>
        </p:grpSpPr>
        <p:sp>
          <p:nvSpPr>
            <p:cNvPr id="220" name="Google Shape;220;p15"/>
            <p:cNvSpPr txBox="1"/>
            <p:nvPr/>
          </p:nvSpPr>
          <p:spPr>
            <a:xfrm>
              <a:off x="837436" y="133478"/>
              <a:ext cx="216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YOUR LOGO                                                                                                                  ABOUT                  PROJECT                          PRICE                 TEAM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1" name="Google Shape;221;p15"/>
            <p:cNvGrpSpPr/>
            <p:nvPr/>
          </p:nvGrpSpPr>
          <p:grpSpPr>
            <a:xfrm>
              <a:off x="13950053" y="263425"/>
              <a:ext cx="105501" cy="105501"/>
              <a:chOff x="0" y="0"/>
              <a:chExt cx="812800" cy="812800"/>
            </a:xfrm>
          </p:grpSpPr>
          <p:sp>
            <p:nvSpPr>
              <p:cNvPr id="222" name="Google Shape;22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" name="Google Shape;224;p15"/>
            <p:cNvGrpSpPr/>
            <p:nvPr/>
          </p:nvGrpSpPr>
          <p:grpSpPr>
            <a:xfrm>
              <a:off x="17449890" y="263425"/>
              <a:ext cx="105501" cy="105501"/>
              <a:chOff x="0" y="0"/>
              <a:chExt cx="812800" cy="812800"/>
            </a:xfrm>
          </p:grpSpPr>
          <p:sp>
            <p:nvSpPr>
              <p:cNvPr id="225" name="Google Shape;225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" name="Google Shape;227;p15"/>
            <p:cNvGrpSpPr/>
            <p:nvPr/>
          </p:nvGrpSpPr>
          <p:grpSpPr>
            <a:xfrm>
              <a:off x="19791521" y="263425"/>
              <a:ext cx="105501" cy="105501"/>
              <a:chOff x="0" y="0"/>
              <a:chExt cx="812800" cy="812800"/>
            </a:xfrm>
          </p:grpSpPr>
          <p:sp>
            <p:nvSpPr>
              <p:cNvPr id="228" name="Google Shape;22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1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30" name="Google Shape;23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5"/>
          <p:cNvSpPr/>
          <p:nvPr/>
        </p:nvSpPr>
        <p:spPr>
          <a:xfrm>
            <a:off x="889000" y="551525"/>
            <a:ext cx="16789500" cy="877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 txBox="1"/>
          <p:nvPr/>
        </p:nvSpPr>
        <p:spPr>
          <a:xfrm>
            <a:off x="1028700" y="2745738"/>
            <a:ext cx="133518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700">
                <a:solidFill>
                  <a:srgbClr val="FFFFFF"/>
                </a:solidFill>
              </a:rPr>
              <a:t>LLaVA-Med: Accessibility Solutions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5"/>
          <p:cNvSpPr txBox="1"/>
          <p:nvPr/>
        </p:nvSpPr>
        <p:spPr>
          <a:xfrm>
            <a:off x="1097650" y="3914413"/>
            <a:ext cx="33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3600">
                <a:solidFill>
                  <a:srgbClr val="FFFFFF"/>
                </a:solidFill>
              </a:rPr>
              <a:t>Problems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5"/>
          <p:cNvSpPr txBox="1"/>
          <p:nvPr/>
        </p:nvSpPr>
        <p:spPr>
          <a:xfrm>
            <a:off x="9460600" y="3947975"/>
            <a:ext cx="33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3600">
                <a:solidFill>
                  <a:srgbClr val="FFFFFF"/>
                </a:solidFill>
              </a:rPr>
              <a:t>Solutions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5"/>
          <p:cNvSpPr txBox="1"/>
          <p:nvPr/>
        </p:nvSpPr>
        <p:spPr>
          <a:xfrm>
            <a:off x="640450" y="7731425"/>
            <a:ext cx="665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46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 Mono Medium"/>
              <a:buChar char="●"/>
            </a:pPr>
            <a:r>
              <a:rPr lang="en-US" sz="23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Inability To Generate Inference</a:t>
            </a:r>
            <a:endParaRPr sz="7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36" name="Google Shape;236;p15"/>
          <p:cNvSpPr txBox="1"/>
          <p:nvPr/>
        </p:nvSpPr>
        <p:spPr>
          <a:xfrm>
            <a:off x="1097650" y="8221100"/>
            <a:ext cx="5399100" cy="3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 proper </a:t>
            </a:r>
            <a:r>
              <a:rPr b="1" lang="en-US" sz="19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documentation</a:t>
            </a: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support from LLaVA-Med and incompatibility with the </a:t>
            </a:r>
            <a:r>
              <a:rPr b="1" lang="en-US" sz="19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Gradio</a:t>
            </a: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chatbot component.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5"/>
          <p:cNvSpPr txBox="1"/>
          <p:nvPr/>
        </p:nvSpPr>
        <p:spPr>
          <a:xfrm>
            <a:off x="9003400" y="4876238"/>
            <a:ext cx="484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46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 Mono Medium"/>
              <a:buChar char="●"/>
            </a:pPr>
            <a:r>
              <a:rPr lang="en-US" sz="23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Transition To </a:t>
            </a:r>
            <a:r>
              <a:rPr b="1"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Param</a:t>
            </a:r>
            <a:endParaRPr b="1" sz="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8" name="Google Shape;238;p15"/>
          <p:cNvSpPr txBox="1"/>
          <p:nvPr/>
        </p:nvSpPr>
        <p:spPr>
          <a:xfrm>
            <a:off x="9460600" y="5306488"/>
            <a:ext cx="5291100" cy="18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Utilizing supercomputer </a:t>
            </a:r>
            <a:r>
              <a:rPr b="1" lang="en-US" sz="19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PARAM</a:t>
            </a: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(IIT Mandi supercomputing facility) could overcome the local compute limitations.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5"/>
          <p:cNvSpPr txBox="1"/>
          <p:nvPr/>
        </p:nvSpPr>
        <p:spPr>
          <a:xfrm>
            <a:off x="9003400" y="7731425"/>
            <a:ext cx="826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46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 Mono Medium"/>
              <a:buChar char="●"/>
            </a:pPr>
            <a:r>
              <a:rPr lang="en-US" sz="23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Modifications To Llava</a:t>
            </a:r>
            <a:r>
              <a:rPr lang="en-US" sz="23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-Med Codebase</a:t>
            </a:r>
            <a:endParaRPr sz="23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9460600" y="8221100"/>
            <a:ext cx="6194700" cy="31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Altered files </a:t>
            </a:r>
            <a:r>
              <a:rPr i="1" lang="en-US" sz="1900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</a:rPr>
              <a:t>test_message.py</a:t>
            </a:r>
            <a:r>
              <a:rPr i="1"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&amp; </a:t>
            </a:r>
            <a:r>
              <a:rPr i="1" lang="en-US" sz="1900">
                <a:solidFill>
                  <a:srgbClr val="6CE5E8"/>
                </a:solidFill>
                <a:latin typeface="Montserrat"/>
                <a:ea typeface="Montserrat"/>
                <a:cs typeface="Montserrat"/>
                <a:sym typeface="Montserrat"/>
              </a:rPr>
              <a:t>model_worker.py </a:t>
            </a: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 enable </a:t>
            </a:r>
            <a:r>
              <a:rPr b="1" lang="en-US" sz="19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image</a:t>
            </a: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-US" sz="19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text</a:t>
            </a: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inference along with </a:t>
            </a:r>
            <a:r>
              <a:rPr b="1" lang="en-US" sz="19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history</a:t>
            </a: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of conversation.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50875" y="3914425"/>
            <a:ext cx="542725" cy="547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834788" y="3988436"/>
            <a:ext cx="542725" cy="611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8691" y="757050"/>
            <a:ext cx="8281554" cy="15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/>
          <p:nvPr/>
        </p:nvSpPr>
        <p:spPr>
          <a:xfrm>
            <a:off x="0" y="0"/>
            <a:ext cx="18288000" cy="166038"/>
          </a:xfrm>
          <a:custGeom>
            <a:rect b="b" l="l" r="r" t="t"/>
            <a:pathLst>
              <a:path extrusionOk="0" h="166038" w="18288000">
                <a:moveTo>
                  <a:pt x="0" y="0"/>
                </a:moveTo>
                <a:lnTo>
                  <a:pt x="18288000" y="0"/>
                </a:lnTo>
                <a:lnTo>
                  <a:pt x="18288000" y="166038"/>
                </a:lnTo>
                <a:lnTo>
                  <a:pt x="0" y="166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213172" l="0" r="0" t="-6007441"/>
            </a:stretch>
          </a:blipFill>
          <a:ln>
            <a:noFill/>
          </a:ln>
        </p:spPr>
      </p:sp>
      <p:sp>
        <p:nvSpPr>
          <p:cNvPr id="249" name="Google Shape;249;p16"/>
          <p:cNvSpPr/>
          <p:nvPr/>
        </p:nvSpPr>
        <p:spPr>
          <a:xfrm>
            <a:off x="0" y="10126531"/>
            <a:ext cx="18288000" cy="166038"/>
          </a:xfrm>
          <a:custGeom>
            <a:rect b="b" l="l" r="r" t="t"/>
            <a:pathLst>
              <a:path extrusionOk="0" h="166038" w="18288000">
                <a:moveTo>
                  <a:pt x="0" y="0"/>
                </a:moveTo>
                <a:lnTo>
                  <a:pt x="18288000" y="0"/>
                </a:lnTo>
                <a:lnTo>
                  <a:pt x="18288000" y="166038"/>
                </a:lnTo>
                <a:lnTo>
                  <a:pt x="0" y="166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213172" l="0" r="0" t="-6007441"/>
            </a:stretch>
          </a:blipFill>
          <a:ln>
            <a:noFill/>
          </a:ln>
        </p:spPr>
      </p:sp>
      <p:grpSp>
        <p:nvGrpSpPr>
          <p:cNvPr id="250" name="Google Shape;250;p16"/>
          <p:cNvGrpSpPr/>
          <p:nvPr/>
        </p:nvGrpSpPr>
        <p:grpSpPr>
          <a:xfrm>
            <a:off x="1656777" y="784390"/>
            <a:ext cx="16230600" cy="276975"/>
            <a:chOff x="837436" y="133478"/>
            <a:chExt cx="21640800" cy="369300"/>
          </a:xfrm>
        </p:grpSpPr>
        <p:sp>
          <p:nvSpPr>
            <p:cNvPr id="251" name="Google Shape;251;p16"/>
            <p:cNvSpPr txBox="1"/>
            <p:nvPr/>
          </p:nvSpPr>
          <p:spPr>
            <a:xfrm>
              <a:off x="837436" y="133478"/>
              <a:ext cx="216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YOUR LOGO                                                                                                                  ABOUT                  PROJECT                          PRICE                 TEAM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2" name="Google Shape;252;p16"/>
            <p:cNvGrpSpPr/>
            <p:nvPr/>
          </p:nvGrpSpPr>
          <p:grpSpPr>
            <a:xfrm>
              <a:off x="13950053" y="263425"/>
              <a:ext cx="105501" cy="105501"/>
              <a:chOff x="0" y="0"/>
              <a:chExt cx="812800" cy="812800"/>
            </a:xfrm>
          </p:grpSpPr>
          <p:sp>
            <p:nvSpPr>
              <p:cNvPr id="253" name="Google Shape;25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16"/>
            <p:cNvGrpSpPr/>
            <p:nvPr/>
          </p:nvGrpSpPr>
          <p:grpSpPr>
            <a:xfrm>
              <a:off x="17449890" y="263425"/>
              <a:ext cx="105501" cy="105501"/>
              <a:chOff x="0" y="0"/>
              <a:chExt cx="812800" cy="812800"/>
            </a:xfrm>
          </p:grpSpPr>
          <p:sp>
            <p:nvSpPr>
              <p:cNvPr id="256" name="Google Shape;25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" name="Google Shape;258;p16"/>
            <p:cNvGrpSpPr/>
            <p:nvPr/>
          </p:nvGrpSpPr>
          <p:grpSpPr>
            <a:xfrm>
              <a:off x="19791521" y="263425"/>
              <a:ext cx="105501" cy="105501"/>
              <a:chOff x="0" y="0"/>
              <a:chExt cx="812800" cy="812800"/>
            </a:xfrm>
          </p:grpSpPr>
          <p:sp>
            <p:nvSpPr>
              <p:cNvPr id="259" name="Google Shape;25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61" name="Google Shape;26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6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D17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6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700" y="743000"/>
            <a:ext cx="8267100" cy="154738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6"/>
          <p:cNvSpPr/>
          <p:nvPr/>
        </p:nvSpPr>
        <p:spPr>
          <a:xfrm>
            <a:off x="152400" y="3484750"/>
            <a:ext cx="17893500" cy="5796000"/>
          </a:xfrm>
          <a:prstGeom prst="roundRect">
            <a:avLst>
              <a:gd fmla="val 2491" name="adj"/>
            </a:avLst>
          </a:prstGeom>
          <a:noFill/>
          <a:ln cap="flat" cmpd="sng" w="152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540882"/>
            <a:ext cx="17893509" cy="75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/>
          <p:nvPr/>
        </p:nvSpPr>
        <p:spPr>
          <a:xfrm>
            <a:off x="0" y="0"/>
            <a:ext cx="18288000" cy="166038"/>
          </a:xfrm>
          <a:custGeom>
            <a:rect b="b" l="l" r="r" t="t"/>
            <a:pathLst>
              <a:path extrusionOk="0" h="166038" w="18288000">
                <a:moveTo>
                  <a:pt x="0" y="0"/>
                </a:moveTo>
                <a:lnTo>
                  <a:pt x="18288000" y="0"/>
                </a:lnTo>
                <a:lnTo>
                  <a:pt x="18288000" y="166038"/>
                </a:lnTo>
                <a:lnTo>
                  <a:pt x="0" y="166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213172" l="0" r="0" t="-6007441"/>
            </a:stretch>
          </a:blipFill>
          <a:ln>
            <a:noFill/>
          </a:ln>
        </p:spPr>
      </p:sp>
      <p:sp>
        <p:nvSpPr>
          <p:cNvPr id="272" name="Google Shape;272;p17"/>
          <p:cNvSpPr/>
          <p:nvPr/>
        </p:nvSpPr>
        <p:spPr>
          <a:xfrm>
            <a:off x="0" y="10126531"/>
            <a:ext cx="18288000" cy="166038"/>
          </a:xfrm>
          <a:custGeom>
            <a:rect b="b" l="l" r="r" t="t"/>
            <a:pathLst>
              <a:path extrusionOk="0" h="166038" w="18288000">
                <a:moveTo>
                  <a:pt x="0" y="0"/>
                </a:moveTo>
                <a:lnTo>
                  <a:pt x="18288000" y="0"/>
                </a:lnTo>
                <a:lnTo>
                  <a:pt x="18288000" y="166038"/>
                </a:lnTo>
                <a:lnTo>
                  <a:pt x="0" y="166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213172" l="0" r="0" t="-6007441"/>
            </a:stretch>
          </a:blipFill>
          <a:ln>
            <a:noFill/>
          </a:ln>
        </p:spPr>
      </p:sp>
      <p:grpSp>
        <p:nvGrpSpPr>
          <p:cNvPr id="273" name="Google Shape;273;p17"/>
          <p:cNvGrpSpPr/>
          <p:nvPr/>
        </p:nvGrpSpPr>
        <p:grpSpPr>
          <a:xfrm>
            <a:off x="1656777" y="784390"/>
            <a:ext cx="16230600" cy="276975"/>
            <a:chOff x="837436" y="133478"/>
            <a:chExt cx="21640800" cy="369300"/>
          </a:xfrm>
        </p:grpSpPr>
        <p:sp>
          <p:nvSpPr>
            <p:cNvPr id="274" name="Google Shape;274;p17"/>
            <p:cNvSpPr txBox="1"/>
            <p:nvPr/>
          </p:nvSpPr>
          <p:spPr>
            <a:xfrm>
              <a:off x="837436" y="133478"/>
              <a:ext cx="216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YOUR LOGO                                                                                                                  ABOUT                  PROJECT                          PRICE                 TEAM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5" name="Google Shape;275;p17"/>
            <p:cNvGrpSpPr/>
            <p:nvPr/>
          </p:nvGrpSpPr>
          <p:grpSpPr>
            <a:xfrm>
              <a:off x="13950053" y="263425"/>
              <a:ext cx="105501" cy="105501"/>
              <a:chOff x="0" y="0"/>
              <a:chExt cx="812800" cy="812800"/>
            </a:xfrm>
          </p:grpSpPr>
          <p:sp>
            <p:nvSpPr>
              <p:cNvPr id="276" name="Google Shape;27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" name="Google Shape;278;p17"/>
            <p:cNvGrpSpPr/>
            <p:nvPr/>
          </p:nvGrpSpPr>
          <p:grpSpPr>
            <a:xfrm>
              <a:off x="17449890" y="263425"/>
              <a:ext cx="105501" cy="105501"/>
              <a:chOff x="0" y="0"/>
              <a:chExt cx="812800" cy="812800"/>
            </a:xfrm>
          </p:grpSpPr>
          <p:sp>
            <p:nvSpPr>
              <p:cNvPr id="279" name="Google Shape;27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1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" name="Google Shape;281;p17"/>
            <p:cNvGrpSpPr/>
            <p:nvPr/>
          </p:nvGrpSpPr>
          <p:grpSpPr>
            <a:xfrm>
              <a:off x="19791521" y="263425"/>
              <a:ext cx="105501" cy="105501"/>
              <a:chOff x="0" y="0"/>
              <a:chExt cx="812800" cy="812800"/>
            </a:xfrm>
          </p:grpSpPr>
          <p:sp>
            <p:nvSpPr>
              <p:cNvPr id="282" name="Google Shape;28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1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84" name="Google Shape;28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7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750" y="797450"/>
            <a:ext cx="8266975" cy="15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91180" y="555801"/>
            <a:ext cx="19669304" cy="98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7"/>
          <p:cNvSpPr txBox="1"/>
          <p:nvPr/>
        </p:nvSpPr>
        <p:spPr>
          <a:xfrm>
            <a:off x="421300" y="3260475"/>
            <a:ext cx="1040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Multi Modality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18"/>
          <p:cNvGrpSpPr/>
          <p:nvPr/>
        </p:nvGrpSpPr>
        <p:grpSpPr>
          <a:xfrm>
            <a:off x="1028700" y="5715344"/>
            <a:ext cx="1191467" cy="1233613"/>
            <a:chOff x="0" y="-47625"/>
            <a:chExt cx="313800" cy="324900"/>
          </a:xfrm>
        </p:grpSpPr>
        <p:sp>
          <p:nvSpPr>
            <p:cNvPr id="294" name="Google Shape;294;p18"/>
            <p:cNvSpPr/>
            <p:nvPr/>
          </p:nvSpPr>
          <p:spPr>
            <a:xfrm>
              <a:off x="0" y="0"/>
              <a:ext cx="313713" cy="277126"/>
            </a:xfrm>
            <a:custGeom>
              <a:rect b="b" l="l" r="r" t="t"/>
              <a:pathLst>
                <a:path extrusionOk="0" h="277126" w="313713">
                  <a:moveTo>
                    <a:pt x="138563" y="0"/>
                  </a:moveTo>
                  <a:lnTo>
                    <a:pt x="175150" y="0"/>
                  </a:lnTo>
                  <a:cubicBezTo>
                    <a:pt x="211899" y="0"/>
                    <a:pt x="247143" y="14599"/>
                    <a:pt x="273128" y="40584"/>
                  </a:cubicBezTo>
                  <a:cubicBezTo>
                    <a:pt x="299114" y="66570"/>
                    <a:pt x="313713" y="101814"/>
                    <a:pt x="313713" y="138563"/>
                  </a:cubicBezTo>
                  <a:lnTo>
                    <a:pt x="313713" y="138563"/>
                  </a:lnTo>
                  <a:cubicBezTo>
                    <a:pt x="313713" y="215089"/>
                    <a:pt x="251676" y="277126"/>
                    <a:pt x="175150" y="277126"/>
                  </a:cubicBezTo>
                  <a:lnTo>
                    <a:pt x="138563" y="277126"/>
                  </a:lnTo>
                  <a:cubicBezTo>
                    <a:pt x="62037" y="277126"/>
                    <a:pt x="0" y="215089"/>
                    <a:pt x="0" y="138563"/>
                  </a:cubicBezTo>
                  <a:lnTo>
                    <a:pt x="0" y="138563"/>
                  </a:lnTo>
                  <a:cubicBezTo>
                    <a:pt x="0" y="62037"/>
                    <a:pt x="62037" y="0"/>
                    <a:pt x="1385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8"/>
            <p:cNvSpPr txBox="1"/>
            <p:nvPr/>
          </p:nvSpPr>
          <p:spPr>
            <a:xfrm>
              <a:off x="0" y="-47625"/>
              <a:ext cx="3138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6" name="Google Shape;296;p18"/>
          <p:cNvGrpSpPr/>
          <p:nvPr/>
        </p:nvGrpSpPr>
        <p:grpSpPr>
          <a:xfrm>
            <a:off x="1028700" y="2789848"/>
            <a:ext cx="1191467" cy="1233613"/>
            <a:chOff x="0" y="-47625"/>
            <a:chExt cx="313800" cy="324900"/>
          </a:xfrm>
        </p:grpSpPr>
        <p:sp>
          <p:nvSpPr>
            <p:cNvPr id="297" name="Google Shape;297;p18"/>
            <p:cNvSpPr/>
            <p:nvPr/>
          </p:nvSpPr>
          <p:spPr>
            <a:xfrm>
              <a:off x="0" y="0"/>
              <a:ext cx="313713" cy="277126"/>
            </a:xfrm>
            <a:custGeom>
              <a:rect b="b" l="l" r="r" t="t"/>
              <a:pathLst>
                <a:path extrusionOk="0" h="277126" w="313713">
                  <a:moveTo>
                    <a:pt x="138563" y="0"/>
                  </a:moveTo>
                  <a:lnTo>
                    <a:pt x="175150" y="0"/>
                  </a:lnTo>
                  <a:cubicBezTo>
                    <a:pt x="211899" y="0"/>
                    <a:pt x="247143" y="14599"/>
                    <a:pt x="273128" y="40584"/>
                  </a:cubicBezTo>
                  <a:cubicBezTo>
                    <a:pt x="299114" y="66570"/>
                    <a:pt x="313713" y="101814"/>
                    <a:pt x="313713" y="138563"/>
                  </a:cubicBezTo>
                  <a:lnTo>
                    <a:pt x="313713" y="138563"/>
                  </a:lnTo>
                  <a:cubicBezTo>
                    <a:pt x="313713" y="215089"/>
                    <a:pt x="251676" y="277126"/>
                    <a:pt x="175150" y="277126"/>
                  </a:cubicBezTo>
                  <a:lnTo>
                    <a:pt x="138563" y="277126"/>
                  </a:lnTo>
                  <a:cubicBezTo>
                    <a:pt x="62037" y="277126"/>
                    <a:pt x="0" y="215089"/>
                    <a:pt x="0" y="138563"/>
                  </a:cubicBezTo>
                  <a:lnTo>
                    <a:pt x="0" y="138563"/>
                  </a:lnTo>
                  <a:cubicBezTo>
                    <a:pt x="0" y="62037"/>
                    <a:pt x="62037" y="0"/>
                    <a:pt x="1385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8"/>
            <p:cNvSpPr txBox="1"/>
            <p:nvPr/>
          </p:nvSpPr>
          <p:spPr>
            <a:xfrm>
              <a:off x="0" y="-47625"/>
              <a:ext cx="3138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18"/>
          <p:cNvGrpSpPr/>
          <p:nvPr/>
        </p:nvGrpSpPr>
        <p:grpSpPr>
          <a:xfrm>
            <a:off x="17108720" y="1642440"/>
            <a:ext cx="349341" cy="349341"/>
            <a:chOff x="0" y="0"/>
            <a:chExt cx="812800" cy="812800"/>
          </a:xfrm>
        </p:grpSpPr>
        <p:sp>
          <p:nvSpPr>
            <p:cNvPr id="300" name="Google Shape;300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18"/>
          <p:cNvSpPr/>
          <p:nvPr/>
        </p:nvSpPr>
        <p:spPr>
          <a:xfrm>
            <a:off x="1289510" y="3088671"/>
            <a:ext cx="669507" cy="759234"/>
          </a:xfrm>
          <a:custGeom>
            <a:rect b="b" l="l" r="r" t="t"/>
            <a:pathLst>
              <a:path extrusionOk="0" h="759234" w="669507">
                <a:moveTo>
                  <a:pt x="0" y="0"/>
                </a:moveTo>
                <a:lnTo>
                  <a:pt x="669507" y="0"/>
                </a:lnTo>
                <a:lnTo>
                  <a:pt x="669507" y="759235"/>
                </a:lnTo>
                <a:lnTo>
                  <a:pt x="0" y="759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18"/>
          <p:cNvSpPr txBox="1"/>
          <p:nvPr/>
        </p:nvSpPr>
        <p:spPr>
          <a:xfrm>
            <a:off x="2547494" y="2932575"/>
            <a:ext cx="52362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34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Introduction To DDx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4" name="Google Shape;304;p18"/>
          <p:cNvSpPr txBox="1"/>
          <p:nvPr/>
        </p:nvSpPr>
        <p:spPr>
          <a:xfrm>
            <a:off x="2547504" y="3198188"/>
            <a:ext cx="8357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DIFFERENTIAL DIAGNOSIS (DDx) is the medical detective work of considering all possible diagnoses for a patient's symptoms. By creating and refining a list based on factors like </a:t>
            </a:r>
            <a:r>
              <a:rPr b="1" lang="en-US" sz="18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symptoms</a:t>
            </a: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, </a:t>
            </a:r>
            <a:r>
              <a:rPr b="1" lang="en-US" sz="18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antecedents</a:t>
            </a: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-US" sz="18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tests</a:t>
            </a: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helping doctors to reach the most accurate diagnosis, ultimately leading to better patient care.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18"/>
          <p:cNvSpPr txBox="1"/>
          <p:nvPr/>
        </p:nvSpPr>
        <p:spPr>
          <a:xfrm>
            <a:off x="2547500" y="5858075"/>
            <a:ext cx="84684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i="0" lang="en-US" sz="3499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Importance and Relevance o</a:t>
            </a:r>
            <a:r>
              <a:rPr lang="en-US" sz="34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 DDx</a:t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6" name="Google Shape;306;p18"/>
          <p:cNvSpPr txBox="1"/>
          <p:nvPr/>
        </p:nvSpPr>
        <p:spPr>
          <a:xfrm>
            <a:off x="2547501" y="6529575"/>
            <a:ext cx="82671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is the cornerstone of accurate medical care. It ensures a doctor considers </a:t>
            </a:r>
            <a:r>
              <a:rPr b="1" lang="en-US" sz="18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all possibilities</a:t>
            </a: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preventing them from missing a serious condition with similar symptoms. This not only reduces </a:t>
            </a:r>
            <a:r>
              <a:rPr b="1" lang="en-US" sz="18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misdiagnosis</a:t>
            </a: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but also guides </a:t>
            </a:r>
            <a:r>
              <a:rPr b="1" lang="en-US" sz="18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targeted treatment</a:t>
            </a: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plans and fosters informed communication with patients, leading to the best possible healthcare outcomes.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8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pic>
        <p:nvPicPr>
          <p:cNvPr id="308" name="Google Shape;30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9500" y="6107035"/>
            <a:ext cx="669525" cy="686015"/>
          </a:xfrm>
          <a:prstGeom prst="rect">
            <a:avLst/>
          </a:prstGeom>
          <a:solidFill>
            <a:srgbClr val="000000">
              <a:alpha val="0"/>
            </a:srgbClr>
          </a:solidFill>
          <a:ln cap="sq" cmpd="sng" w="190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09" name="Google Shape;3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08724" y="1642450"/>
            <a:ext cx="9542676" cy="954265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</p:pic>
      <p:sp>
        <p:nvSpPr>
          <p:cNvPr id="310" name="Google Shape;310;p18"/>
          <p:cNvSpPr/>
          <p:nvPr/>
        </p:nvSpPr>
        <p:spPr>
          <a:xfrm>
            <a:off x="238125" y="476250"/>
            <a:ext cx="17458200" cy="952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700" y="695125"/>
            <a:ext cx="8267001" cy="15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8">
            <a:hlinkClick action="ppaction://hlinksldjump"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629950" y="2932574"/>
            <a:ext cx="3828111" cy="59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8"/>
          <p:cNvSpPr txBox="1"/>
          <p:nvPr/>
        </p:nvSpPr>
        <p:spPr>
          <a:xfrm>
            <a:off x="13733600" y="8888700"/>
            <a:ext cx="49257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example flowchart of DDx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516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19"/>
          <p:cNvGrpSpPr/>
          <p:nvPr/>
        </p:nvGrpSpPr>
        <p:grpSpPr>
          <a:xfrm>
            <a:off x="17696320" y="2844403"/>
            <a:ext cx="349341" cy="349341"/>
            <a:chOff x="0" y="0"/>
            <a:chExt cx="812800" cy="812800"/>
          </a:xfrm>
        </p:grpSpPr>
        <p:sp>
          <p:nvSpPr>
            <p:cNvPr id="319" name="Google Shape;319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9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19"/>
          <p:cNvSpPr txBox="1"/>
          <p:nvPr/>
        </p:nvSpPr>
        <p:spPr>
          <a:xfrm>
            <a:off x="1156301" y="2649625"/>
            <a:ext cx="643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4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DDxP</a:t>
            </a:r>
            <a:r>
              <a:rPr lang="en-US" sz="4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lus Dataset</a:t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0" y="24424"/>
            <a:ext cx="18288000" cy="238125"/>
          </a:xfrm>
          <a:custGeom>
            <a:rect b="b" l="l" r="r" t="t"/>
            <a:pathLst>
              <a:path extrusionOk="0" h="238125" w="1828800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3379" l="0" r="0" t="-1536485"/>
            </a:stretch>
          </a:blipFill>
          <a:ln>
            <a:noFill/>
          </a:ln>
        </p:spPr>
      </p:sp>
      <p:sp>
        <p:nvSpPr>
          <p:cNvPr id="323" name="Google Shape;323;p19"/>
          <p:cNvSpPr/>
          <p:nvPr/>
        </p:nvSpPr>
        <p:spPr>
          <a:xfrm>
            <a:off x="238125" y="476250"/>
            <a:ext cx="17458200" cy="952500"/>
          </a:xfrm>
          <a:prstGeom prst="roundRect">
            <a:avLst>
              <a:gd fmla="val 16667" name="adj"/>
            </a:avLst>
          </a:prstGeom>
          <a:solidFill>
            <a:srgbClr val="1D17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19"/>
          <p:cNvGrpSpPr/>
          <p:nvPr/>
        </p:nvGrpSpPr>
        <p:grpSpPr>
          <a:xfrm>
            <a:off x="1156300" y="3600376"/>
            <a:ext cx="7207169" cy="2315780"/>
            <a:chOff x="0" y="-47625"/>
            <a:chExt cx="3062710" cy="741738"/>
          </a:xfrm>
        </p:grpSpPr>
        <p:sp>
          <p:nvSpPr>
            <p:cNvPr id="325" name="Google Shape;325;p19"/>
            <p:cNvSpPr/>
            <p:nvPr/>
          </p:nvSpPr>
          <p:spPr>
            <a:xfrm>
              <a:off x="0" y="0"/>
              <a:ext cx="3062710" cy="694113"/>
            </a:xfrm>
            <a:custGeom>
              <a:rect b="b" l="l" r="r" t="t"/>
              <a:pathLst>
                <a:path extrusionOk="0" h="694113" w="3062710">
                  <a:moveTo>
                    <a:pt x="17310" y="0"/>
                  </a:moveTo>
                  <a:lnTo>
                    <a:pt x="3045400" y="0"/>
                  </a:lnTo>
                  <a:cubicBezTo>
                    <a:pt x="3054960" y="0"/>
                    <a:pt x="3062710" y="7750"/>
                    <a:pt x="3062710" y="17310"/>
                  </a:cubicBezTo>
                  <a:lnTo>
                    <a:pt x="3062710" y="676803"/>
                  </a:lnTo>
                  <a:cubicBezTo>
                    <a:pt x="3062710" y="686363"/>
                    <a:pt x="3054960" y="694113"/>
                    <a:pt x="3045400" y="694113"/>
                  </a:cubicBezTo>
                  <a:lnTo>
                    <a:pt x="17310" y="694113"/>
                  </a:lnTo>
                  <a:cubicBezTo>
                    <a:pt x="7750" y="694113"/>
                    <a:pt x="0" y="686363"/>
                    <a:pt x="0" y="676803"/>
                  </a:cubicBezTo>
                  <a:lnTo>
                    <a:pt x="0" y="17310"/>
                  </a:lnTo>
                  <a:cubicBezTo>
                    <a:pt x="0" y="7750"/>
                    <a:pt x="7750" y="0"/>
                    <a:pt x="17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9"/>
            <p:cNvSpPr txBox="1"/>
            <p:nvPr/>
          </p:nvSpPr>
          <p:spPr>
            <a:xfrm>
              <a:off x="0" y="-47625"/>
              <a:ext cx="30627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Google Shape;327;p19"/>
          <p:cNvSpPr txBox="1"/>
          <p:nvPr/>
        </p:nvSpPr>
        <p:spPr>
          <a:xfrm>
            <a:off x="2702650" y="3887175"/>
            <a:ext cx="398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rPr lang="en-US" sz="3000">
                <a:solidFill>
                  <a:srgbClr val="83D4D8"/>
                </a:solidFill>
                <a:latin typeface="Roboto Mono"/>
                <a:ea typeface="Roboto Mono"/>
                <a:cs typeface="Roboto Mono"/>
                <a:sym typeface="Roboto Mono"/>
              </a:rPr>
              <a:t>Hierarchical DDx</a:t>
            </a:r>
            <a:endParaRPr i="0" sz="30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328" name="Google Shape;328;p19"/>
          <p:cNvGrpSpPr/>
          <p:nvPr/>
        </p:nvGrpSpPr>
        <p:grpSpPr>
          <a:xfrm>
            <a:off x="10055325" y="3600376"/>
            <a:ext cx="7207169" cy="2315780"/>
            <a:chOff x="0" y="-47625"/>
            <a:chExt cx="3062710" cy="741738"/>
          </a:xfrm>
        </p:grpSpPr>
        <p:sp>
          <p:nvSpPr>
            <p:cNvPr id="329" name="Google Shape;329;p19"/>
            <p:cNvSpPr/>
            <p:nvPr/>
          </p:nvSpPr>
          <p:spPr>
            <a:xfrm>
              <a:off x="0" y="0"/>
              <a:ext cx="3062710" cy="694113"/>
            </a:xfrm>
            <a:custGeom>
              <a:rect b="b" l="l" r="r" t="t"/>
              <a:pathLst>
                <a:path extrusionOk="0" h="694113" w="3062710">
                  <a:moveTo>
                    <a:pt x="17310" y="0"/>
                  </a:moveTo>
                  <a:lnTo>
                    <a:pt x="3045400" y="0"/>
                  </a:lnTo>
                  <a:cubicBezTo>
                    <a:pt x="3054960" y="0"/>
                    <a:pt x="3062710" y="7750"/>
                    <a:pt x="3062710" y="17310"/>
                  </a:cubicBezTo>
                  <a:lnTo>
                    <a:pt x="3062710" y="676803"/>
                  </a:lnTo>
                  <a:cubicBezTo>
                    <a:pt x="3062710" y="686363"/>
                    <a:pt x="3054960" y="694113"/>
                    <a:pt x="3045400" y="694113"/>
                  </a:cubicBezTo>
                  <a:lnTo>
                    <a:pt x="17310" y="694113"/>
                  </a:lnTo>
                  <a:cubicBezTo>
                    <a:pt x="7750" y="694113"/>
                    <a:pt x="0" y="686363"/>
                    <a:pt x="0" y="676803"/>
                  </a:cubicBezTo>
                  <a:lnTo>
                    <a:pt x="0" y="17310"/>
                  </a:lnTo>
                  <a:cubicBezTo>
                    <a:pt x="0" y="7750"/>
                    <a:pt x="7750" y="0"/>
                    <a:pt x="17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9"/>
            <p:cNvSpPr txBox="1"/>
            <p:nvPr/>
          </p:nvSpPr>
          <p:spPr>
            <a:xfrm>
              <a:off x="0" y="-47625"/>
              <a:ext cx="30627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9"/>
          <p:cNvGrpSpPr/>
          <p:nvPr/>
        </p:nvGrpSpPr>
        <p:grpSpPr>
          <a:xfrm>
            <a:off x="1090913" y="6807276"/>
            <a:ext cx="7207169" cy="2315780"/>
            <a:chOff x="0" y="-47625"/>
            <a:chExt cx="3062710" cy="741738"/>
          </a:xfrm>
        </p:grpSpPr>
        <p:sp>
          <p:nvSpPr>
            <p:cNvPr id="332" name="Google Shape;332;p19"/>
            <p:cNvSpPr/>
            <p:nvPr/>
          </p:nvSpPr>
          <p:spPr>
            <a:xfrm>
              <a:off x="0" y="0"/>
              <a:ext cx="3062710" cy="694113"/>
            </a:xfrm>
            <a:custGeom>
              <a:rect b="b" l="l" r="r" t="t"/>
              <a:pathLst>
                <a:path extrusionOk="0" h="694113" w="3062710">
                  <a:moveTo>
                    <a:pt x="17310" y="0"/>
                  </a:moveTo>
                  <a:lnTo>
                    <a:pt x="3045400" y="0"/>
                  </a:lnTo>
                  <a:cubicBezTo>
                    <a:pt x="3054960" y="0"/>
                    <a:pt x="3062710" y="7750"/>
                    <a:pt x="3062710" y="17310"/>
                  </a:cubicBezTo>
                  <a:lnTo>
                    <a:pt x="3062710" y="676803"/>
                  </a:lnTo>
                  <a:cubicBezTo>
                    <a:pt x="3062710" y="686363"/>
                    <a:pt x="3054960" y="694113"/>
                    <a:pt x="3045400" y="694113"/>
                  </a:cubicBezTo>
                  <a:lnTo>
                    <a:pt x="17310" y="694113"/>
                  </a:lnTo>
                  <a:cubicBezTo>
                    <a:pt x="7750" y="694113"/>
                    <a:pt x="0" y="686363"/>
                    <a:pt x="0" y="676803"/>
                  </a:cubicBezTo>
                  <a:lnTo>
                    <a:pt x="0" y="17310"/>
                  </a:lnTo>
                  <a:cubicBezTo>
                    <a:pt x="0" y="7750"/>
                    <a:pt x="7750" y="0"/>
                    <a:pt x="17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9"/>
            <p:cNvSpPr txBox="1"/>
            <p:nvPr/>
          </p:nvSpPr>
          <p:spPr>
            <a:xfrm>
              <a:off x="0" y="-47625"/>
              <a:ext cx="30627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19"/>
          <p:cNvGrpSpPr/>
          <p:nvPr/>
        </p:nvGrpSpPr>
        <p:grpSpPr>
          <a:xfrm>
            <a:off x="9989938" y="6807276"/>
            <a:ext cx="7207169" cy="2315780"/>
            <a:chOff x="0" y="-47625"/>
            <a:chExt cx="3062710" cy="741738"/>
          </a:xfrm>
        </p:grpSpPr>
        <p:sp>
          <p:nvSpPr>
            <p:cNvPr id="335" name="Google Shape;335;p19"/>
            <p:cNvSpPr/>
            <p:nvPr/>
          </p:nvSpPr>
          <p:spPr>
            <a:xfrm>
              <a:off x="0" y="0"/>
              <a:ext cx="3062710" cy="694113"/>
            </a:xfrm>
            <a:custGeom>
              <a:rect b="b" l="l" r="r" t="t"/>
              <a:pathLst>
                <a:path extrusionOk="0" h="694113" w="3062710">
                  <a:moveTo>
                    <a:pt x="17310" y="0"/>
                  </a:moveTo>
                  <a:lnTo>
                    <a:pt x="3045400" y="0"/>
                  </a:lnTo>
                  <a:cubicBezTo>
                    <a:pt x="3054960" y="0"/>
                    <a:pt x="3062710" y="7750"/>
                    <a:pt x="3062710" y="17310"/>
                  </a:cubicBezTo>
                  <a:lnTo>
                    <a:pt x="3062710" y="676803"/>
                  </a:lnTo>
                  <a:cubicBezTo>
                    <a:pt x="3062710" y="686363"/>
                    <a:pt x="3054960" y="694113"/>
                    <a:pt x="3045400" y="694113"/>
                  </a:cubicBezTo>
                  <a:lnTo>
                    <a:pt x="17310" y="694113"/>
                  </a:lnTo>
                  <a:cubicBezTo>
                    <a:pt x="7750" y="694113"/>
                    <a:pt x="0" y="686363"/>
                    <a:pt x="0" y="676803"/>
                  </a:cubicBezTo>
                  <a:lnTo>
                    <a:pt x="0" y="17310"/>
                  </a:lnTo>
                  <a:cubicBezTo>
                    <a:pt x="0" y="7750"/>
                    <a:pt x="7750" y="0"/>
                    <a:pt x="17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9"/>
            <p:cNvSpPr txBox="1"/>
            <p:nvPr/>
          </p:nvSpPr>
          <p:spPr>
            <a:xfrm>
              <a:off x="0" y="-47625"/>
              <a:ext cx="30627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19"/>
          <p:cNvSpPr txBox="1"/>
          <p:nvPr/>
        </p:nvSpPr>
        <p:spPr>
          <a:xfrm>
            <a:off x="1344238" y="4420650"/>
            <a:ext cx="68313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Unlike existing datasets that only consider symptoms, DDxPlus distinguishes between </a:t>
            </a:r>
            <a:r>
              <a:rPr i="1" lang="en-US" sz="19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symptoms</a:t>
            </a: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i="1" lang="en-US" sz="19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antecedents</a:t>
            </a: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organized hierarchically. 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11667063" y="3882750"/>
            <a:ext cx="398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rPr lang="en-US" sz="3000">
                <a:solidFill>
                  <a:srgbClr val="83D4D8"/>
                </a:solidFill>
                <a:latin typeface="Roboto Mono"/>
                <a:ea typeface="Roboto Mono"/>
                <a:cs typeface="Roboto Mono"/>
                <a:sym typeface="Roboto Mono"/>
              </a:rPr>
              <a:t>Scale And Variety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10365650" y="4420650"/>
            <a:ext cx="6586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Boasts a </a:t>
            </a:r>
            <a:r>
              <a:rPr i="1" lang="en-US" sz="19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larger scale</a:t>
            </a: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encompassing more patients, </a:t>
            </a:r>
            <a:r>
              <a:rPr i="1" lang="en-US" sz="19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pathologies</a:t>
            </a: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symptoms, and antecedents compared to previous datasets.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3069096" y="7149650"/>
            <a:ext cx="261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rPr lang="en-US" sz="3000">
                <a:solidFill>
                  <a:srgbClr val="83D4D8"/>
                </a:solidFill>
                <a:latin typeface="Roboto Mono"/>
                <a:ea typeface="Roboto Mono"/>
                <a:cs typeface="Roboto Mono"/>
                <a:sym typeface="Roboto Mono"/>
              </a:rPr>
              <a:t>Richer Data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1401250" y="7640663"/>
            <a:ext cx="65865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large-scale synthetic benchmark dataset of roughly </a:t>
            </a:r>
            <a:r>
              <a:rPr i="1" lang="en-US" sz="19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1.3 million</a:t>
            </a: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patients covering </a:t>
            </a:r>
            <a:r>
              <a:rPr i="1" lang="en-US" sz="19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49</a:t>
            </a: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pathologies, </a:t>
            </a:r>
            <a:r>
              <a:rPr i="1" lang="en-US" sz="19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110</a:t>
            </a: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symptoms and </a:t>
            </a:r>
            <a:r>
              <a:rPr i="1" lang="en-US" sz="1900">
                <a:solidFill>
                  <a:srgbClr val="83D4D8"/>
                </a:solidFill>
                <a:latin typeface="Montserrat"/>
                <a:ea typeface="Montserrat"/>
                <a:cs typeface="Montserrat"/>
                <a:sym typeface="Montserrat"/>
              </a:rPr>
              <a:t>113</a:t>
            </a: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antecedents.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19"/>
          <p:cNvSpPr txBox="1"/>
          <p:nvPr/>
        </p:nvSpPr>
        <p:spPr>
          <a:xfrm>
            <a:off x="11775975" y="7149650"/>
            <a:ext cx="376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rPr lang="en-US" sz="3000">
                <a:solidFill>
                  <a:srgbClr val="83D4D8"/>
                </a:solidFill>
                <a:latin typeface="Roboto Mono"/>
                <a:ea typeface="Roboto Mono"/>
                <a:cs typeface="Roboto Mono"/>
                <a:sym typeface="Roboto Mono"/>
              </a:rPr>
              <a:t>The Power Of DDx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>
            <a:off x="10365675" y="7640663"/>
            <a:ext cx="6586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Includes a differential diagnosis for each patient, alongside the confirmed pathology and inclusion with non-binary symptoms and antecedents.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19"/>
          <p:cNvSpPr/>
          <p:nvPr/>
        </p:nvSpPr>
        <p:spPr>
          <a:xfrm>
            <a:off x="726900" y="476250"/>
            <a:ext cx="16969500" cy="952500"/>
          </a:xfrm>
          <a:prstGeom prst="roundRect">
            <a:avLst>
              <a:gd fmla="val 16667" name="adj"/>
            </a:avLst>
          </a:prstGeom>
          <a:solidFill>
            <a:srgbClr val="12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695125"/>
            <a:ext cx="8267001" cy="15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30725" y="625863"/>
            <a:ext cx="2611200" cy="26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9"/>
          <p:cNvSpPr txBox="1"/>
          <p:nvPr/>
        </p:nvSpPr>
        <p:spPr>
          <a:xfrm>
            <a:off x="6686350" y="2824275"/>
            <a:ext cx="2517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6CE5E8"/>
                </a:solidFill>
              </a:rPr>
              <a:t>[Mila Quebec]</a:t>
            </a:r>
            <a:endParaRPr sz="2500">
              <a:solidFill>
                <a:srgbClr val="6CE5E8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gineering Project Proposal Presentatio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